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4319575" cx="6119800"/>
  <p:notesSz cx="6858000" cy="9144000"/>
  <p:embeddedFontLst>
    <p:embeddedFont>
      <p:font typeface="Play"/>
      <p:regular r:id="rId18"/>
      <p:bold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0" roundtripDataSignature="AMtx7mhwEDw1awzqlN8vrnoXZVr80+jGj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3F9A80A-69B6-41B9-9B36-2D083112DA58}">
  <a:tblStyle styleId="{A3F9A80A-69B6-41B9-9B36-2D083112DA58}" styleName="Table_0">
    <a:wholeTbl>
      <a:tcTxStyle b="off" i="off">
        <a:font>
          <a:latin typeface="Aptos"/>
          <a:ea typeface="Aptos"/>
          <a:cs typeface="Apto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9EC"/>
          </a:solidFill>
        </a:fill>
      </a:tcStyle>
    </a:wholeTbl>
    <a:band1H>
      <a:tcTxStyle/>
      <a:tcStyle>
        <a:fill>
          <a:solidFill>
            <a:srgbClr val="CAD1D8"/>
          </a:solidFill>
        </a:fill>
      </a:tcStyle>
    </a:band1H>
    <a:band2H>
      <a:tcTxStyle/>
    </a:band2H>
    <a:band1V>
      <a:tcTxStyle/>
      <a:tcStyle>
        <a:fill>
          <a:solidFill>
            <a:srgbClr val="CAD1D8"/>
          </a:solidFill>
        </a:fill>
      </a:tcStyle>
    </a:band1V>
    <a:band2V>
      <a:tcTxStyle/>
    </a:band2V>
    <a:lastCol>
      <a:tcTxStyle b="on" i="off">
        <a:font>
          <a:latin typeface="Aptos"/>
          <a:ea typeface="Aptos"/>
          <a:cs typeface="Aptos"/>
        </a:font>
        <a:schemeClr val="lt1"/>
      </a:tcTxStyle>
      <a:tcStyle>
        <a:fill>
          <a:solidFill>
            <a:schemeClr val="accent1"/>
          </a:solidFill>
        </a:fill>
      </a:tcStyle>
    </a:lastCol>
    <a:firstCol>
      <a:tcTxStyle b="on" i="off">
        <a:font>
          <a:latin typeface="Aptos"/>
          <a:ea typeface="Aptos"/>
          <a:cs typeface="Aptos"/>
        </a:font>
        <a:schemeClr val="lt1"/>
      </a:tcTxStyle>
      <a:tcStyle>
        <a:fill>
          <a:solidFill>
            <a:schemeClr val="accent1"/>
          </a:solidFill>
        </a:fill>
      </a:tcStyle>
    </a:firstCol>
    <a:lastRow>
      <a:tcTxStyle b="on" i="off">
        <a:font>
          <a:latin typeface="Aptos"/>
          <a:ea typeface="Aptos"/>
          <a:cs typeface="Aptos"/>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ptos"/>
          <a:ea typeface="Aptos"/>
          <a:cs typeface="Aptos"/>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8A026161-AB2D-4601-85FB-470446AE1C57}" styleName="Table_1">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Play-bold.fntdata"/><Relationship Id="rId6" Type="http://schemas.openxmlformats.org/officeDocument/2006/relationships/slide" Target="slides/slide1.xml"/><Relationship Id="rId18" Type="http://schemas.openxmlformats.org/officeDocument/2006/relationships/font" Target="fonts/Play-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14"/>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4"/>
          <p:cNvSpPr txBox="1"/>
          <p:nvPr>
            <p:ph idx="1" type="body"/>
          </p:nvPr>
        </p:nvSpPr>
        <p:spPr>
          <a:xfrm>
            <a:off x="420737" y="1149890"/>
            <a:ext cx="5278339"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14" name="Google Shape;14;p14"/>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4"/>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4"/>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15"/>
          <p:cNvSpPr txBox="1"/>
          <p:nvPr>
            <p:ph type="ctrTitle"/>
          </p:nvPr>
        </p:nvSpPr>
        <p:spPr>
          <a:xfrm>
            <a:off x="458986" y="706933"/>
            <a:ext cx="5201841" cy="150385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3779"/>
              <a:buFont typeface="Play"/>
              <a:buNone/>
              <a:defRPr sz="377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5"/>
          <p:cNvSpPr txBox="1"/>
          <p:nvPr>
            <p:ph idx="1" type="subTitle"/>
          </p:nvPr>
        </p:nvSpPr>
        <p:spPr>
          <a:xfrm>
            <a:off x="764977" y="2268784"/>
            <a:ext cx="4589860" cy="10429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630"/>
              </a:spcBef>
              <a:spcAft>
                <a:spcPts val="0"/>
              </a:spcAft>
              <a:buClr>
                <a:schemeClr val="dk1"/>
              </a:buClr>
              <a:buSzPts val="1512"/>
              <a:buNone/>
              <a:defRPr sz="1512"/>
            </a:lvl1pPr>
            <a:lvl2pPr lvl="1" algn="ctr">
              <a:lnSpc>
                <a:spcPct val="90000"/>
              </a:lnSpc>
              <a:spcBef>
                <a:spcPts val="315"/>
              </a:spcBef>
              <a:spcAft>
                <a:spcPts val="0"/>
              </a:spcAft>
              <a:buClr>
                <a:schemeClr val="dk1"/>
              </a:buClr>
              <a:buSzPts val="1260"/>
              <a:buNone/>
              <a:defRPr sz="1260"/>
            </a:lvl2pPr>
            <a:lvl3pPr lvl="2" algn="ctr">
              <a:lnSpc>
                <a:spcPct val="90000"/>
              </a:lnSpc>
              <a:spcBef>
                <a:spcPts val="315"/>
              </a:spcBef>
              <a:spcAft>
                <a:spcPts val="0"/>
              </a:spcAft>
              <a:buClr>
                <a:schemeClr val="dk1"/>
              </a:buClr>
              <a:buSzPts val="1134"/>
              <a:buNone/>
              <a:defRPr sz="1134"/>
            </a:lvl3pPr>
            <a:lvl4pPr lvl="3" algn="ctr">
              <a:lnSpc>
                <a:spcPct val="90000"/>
              </a:lnSpc>
              <a:spcBef>
                <a:spcPts val="315"/>
              </a:spcBef>
              <a:spcAft>
                <a:spcPts val="0"/>
              </a:spcAft>
              <a:buClr>
                <a:schemeClr val="dk1"/>
              </a:buClr>
              <a:buSzPts val="1008"/>
              <a:buNone/>
              <a:defRPr sz="1008"/>
            </a:lvl4pPr>
            <a:lvl5pPr lvl="4" algn="ctr">
              <a:lnSpc>
                <a:spcPct val="90000"/>
              </a:lnSpc>
              <a:spcBef>
                <a:spcPts val="315"/>
              </a:spcBef>
              <a:spcAft>
                <a:spcPts val="0"/>
              </a:spcAft>
              <a:buClr>
                <a:schemeClr val="dk1"/>
              </a:buClr>
              <a:buSzPts val="1008"/>
              <a:buNone/>
              <a:defRPr sz="1008"/>
            </a:lvl5pPr>
            <a:lvl6pPr lvl="5" algn="ctr">
              <a:lnSpc>
                <a:spcPct val="90000"/>
              </a:lnSpc>
              <a:spcBef>
                <a:spcPts val="315"/>
              </a:spcBef>
              <a:spcAft>
                <a:spcPts val="0"/>
              </a:spcAft>
              <a:buClr>
                <a:schemeClr val="dk1"/>
              </a:buClr>
              <a:buSzPts val="1008"/>
              <a:buNone/>
              <a:defRPr sz="1008"/>
            </a:lvl6pPr>
            <a:lvl7pPr lvl="6" algn="ctr">
              <a:lnSpc>
                <a:spcPct val="90000"/>
              </a:lnSpc>
              <a:spcBef>
                <a:spcPts val="315"/>
              </a:spcBef>
              <a:spcAft>
                <a:spcPts val="0"/>
              </a:spcAft>
              <a:buClr>
                <a:schemeClr val="dk1"/>
              </a:buClr>
              <a:buSzPts val="1008"/>
              <a:buNone/>
              <a:defRPr sz="1008"/>
            </a:lvl7pPr>
            <a:lvl8pPr lvl="7" algn="ctr">
              <a:lnSpc>
                <a:spcPct val="90000"/>
              </a:lnSpc>
              <a:spcBef>
                <a:spcPts val="315"/>
              </a:spcBef>
              <a:spcAft>
                <a:spcPts val="0"/>
              </a:spcAft>
              <a:buClr>
                <a:schemeClr val="dk1"/>
              </a:buClr>
              <a:buSzPts val="1008"/>
              <a:buNone/>
              <a:defRPr sz="1008"/>
            </a:lvl8pPr>
            <a:lvl9pPr lvl="8" algn="ctr">
              <a:lnSpc>
                <a:spcPct val="90000"/>
              </a:lnSpc>
              <a:spcBef>
                <a:spcPts val="315"/>
              </a:spcBef>
              <a:spcAft>
                <a:spcPts val="0"/>
              </a:spcAft>
              <a:buClr>
                <a:schemeClr val="dk1"/>
              </a:buClr>
              <a:buSzPts val="1008"/>
              <a:buNone/>
              <a:defRPr sz="1008"/>
            </a:lvl9pPr>
          </a:lstStyle>
          <a:p/>
        </p:txBody>
      </p:sp>
      <p:sp>
        <p:nvSpPr>
          <p:cNvPr id="20" name="Google Shape;20;p15"/>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5"/>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5"/>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6"/>
          <p:cNvSpPr txBox="1"/>
          <p:nvPr>
            <p:ph type="title"/>
          </p:nvPr>
        </p:nvSpPr>
        <p:spPr>
          <a:xfrm>
            <a:off x="417550" y="1076899"/>
            <a:ext cx="5278339" cy="179682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779"/>
              <a:buFont typeface="Play"/>
              <a:buNone/>
              <a:defRPr sz="377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16"/>
          <p:cNvSpPr txBox="1"/>
          <p:nvPr>
            <p:ph idx="1" type="body"/>
          </p:nvPr>
        </p:nvSpPr>
        <p:spPr>
          <a:xfrm>
            <a:off x="417550" y="2890725"/>
            <a:ext cx="5278339" cy="94491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rgbClr val="757575"/>
              </a:buClr>
              <a:buSzPts val="1512"/>
              <a:buNone/>
              <a:defRPr sz="1512">
                <a:solidFill>
                  <a:srgbClr val="757575"/>
                </a:solidFill>
              </a:defRPr>
            </a:lvl1pPr>
            <a:lvl2pPr indent="-228600" lvl="1" marL="914400" algn="l">
              <a:lnSpc>
                <a:spcPct val="90000"/>
              </a:lnSpc>
              <a:spcBef>
                <a:spcPts val="315"/>
              </a:spcBef>
              <a:spcAft>
                <a:spcPts val="0"/>
              </a:spcAft>
              <a:buClr>
                <a:srgbClr val="757575"/>
              </a:buClr>
              <a:buSzPts val="1260"/>
              <a:buNone/>
              <a:defRPr sz="1260">
                <a:solidFill>
                  <a:srgbClr val="757575"/>
                </a:solidFill>
              </a:defRPr>
            </a:lvl2pPr>
            <a:lvl3pPr indent="-228600" lvl="2" marL="1371600" algn="l">
              <a:lnSpc>
                <a:spcPct val="90000"/>
              </a:lnSpc>
              <a:spcBef>
                <a:spcPts val="315"/>
              </a:spcBef>
              <a:spcAft>
                <a:spcPts val="0"/>
              </a:spcAft>
              <a:buClr>
                <a:srgbClr val="757575"/>
              </a:buClr>
              <a:buSzPts val="1134"/>
              <a:buNone/>
              <a:defRPr sz="1134">
                <a:solidFill>
                  <a:srgbClr val="757575"/>
                </a:solidFill>
              </a:defRPr>
            </a:lvl3pPr>
            <a:lvl4pPr indent="-228600" lvl="3" marL="1828800" algn="l">
              <a:lnSpc>
                <a:spcPct val="90000"/>
              </a:lnSpc>
              <a:spcBef>
                <a:spcPts val="315"/>
              </a:spcBef>
              <a:spcAft>
                <a:spcPts val="0"/>
              </a:spcAft>
              <a:buClr>
                <a:srgbClr val="757575"/>
              </a:buClr>
              <a:buSzPts val="1008"/>
              <a:buNone/>
              <a:defRPr sz="1008">
                <a:solidFill>
                  <a:srgbClr val="757575"/>
                </a:solidFill>
              </a:defRPr>
            </a:lvl4pPr>
            <a:lvl5pPr indent="-228600" lvl="4" marL="2286000" algn="l">
              <a:lnSpc>
                <a:spcPct val="90000"/>
              </a:lnSpc>
              <a:spcBef>
                <a:spcPts val="315"/>
              </a:spcBef>
              <a:spcAft>
                <a:spcPts val="0"/>
              </a:spcAft>
              <a:buClr>
                <a:srgbClr val="757575"/>
              </a:buClr>
              <a:buSzPts val="1008"/>
              <a:buNone/>
              <a:defRPr sz="1008">
                <a:solidFill>
                  <a:srgbClr val="757575"/>
                </a:solidFill>
              </a:defRPr>
            </a:lvl5pPr>
            <a:lvl6pPr indent="-228600" lvl="5" marL="2743200" algn="l">
              <a:lnSpc>
                <a:spcPct val="90000"/>
              </a:lnSpc>
              <a:spcBef>
                <a:spcPts val="315"/>
              </a:spcBef>
              <a:spcAft>
                <a:spcPts val="0"/>
              </a:spcAft>
              <a:buClr>
                <a:srgbClr val="757575"/>
              </a:buClr>
              <a:buSzPts val="1008"/>
              <a:buNone/>
              <a:defRPr sz="1008">
                <a:solidFill>
                  <a:srgbClr val="757575"/>
                </a:solidFill>
              </a:defRPr>
            </a:lvl6pPr>
            <a:lvl7pPr indent="-228600" lvl="6" marL="3200400" algn="l">
              <a:lnSpc>
                <a:spcPct val="90000"/>
              </a:lnSpc>
              <a:spcBef>
                <a:spcPts val="315"/>
              </a:spcBef>
              <a:spcAft>
                <a:spcPts val="0"/>
              </a:spcAft>
              <a:buClr>
                <a:srgbClr val="757575"/>
              </a:buClr>
              <a:buSzPts val="1008"/>
              <a:buNone/>
              <a:defRPr sz="1008">
                <a:solidFill>
                  <a:srgbClr val="757575"/>
                </a:solidFill>
              </a:defRPr>
            </a:lvl7pPr>
            <a:lvl8pPr indent="-228600" lvl="7" marL="3657600" algn="l">
              <a:lnSpc>
                <a:spcPct val="90000"/>
              </a:lnSpc>
              <a:spcBef>
                <a:spcPts val="315"/>
              </a:spcBef>
              <a:spcAft>
                <a:spcPts val="0"/>
              </a:spcAft>
              <a:buClr>
                <a:srgbClr val="757575"/>
              </a:buClr>
              <a:buSzPts val="1008"/>
              <a:buNone/>
              <a:defRPr sz="1008">
                <a:solidFill>
                  <a:srgbClr val="757575"/>
                </a:solidFill>
              </a:defRPr>
            </a:lvl8pPr>
            <a:lvl9pPr indent="-228600" lvl="8" marL="4114800" algn="l">
              <a:lnSpc>
                <a:spcPct val="90000"/>
              </a:lnSpc>
              <a:spcBef>
                <a:spcPts val="315"/>
              </a:spcBef>
              <a:spcAft>
                <a:spcPts val="0"/>
              </a:spcAft>
              <a:buClr>
                <a:srgbClr val="757575"/>
              </a:buClr>
              <a:buSzPts val="1008"/>
              <a:buNone/>
              <a:defRPr sz="1008">
                <a:solidFill>
                  <a:srgbClr val="757575"/>
                </a:solidFill>
              </a:defRPr>
            </a:lvl9pPr>
          </a:lstStyle>
          <a:p/>
        </p:txBody>
      </p:sp>
      <p:sp>
        <p:nvSpPr>
          <p:cNvPr id="26" name="Google Shape;26;p16"/>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6"/>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6"/>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7"/>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7"/>
          <p:cNvSpPr txBox="1"/>
          <p:nvPr>
            <p:ph idx="1" type="body"/>
          </p:nvPr>
        </p:nvSpPr>
        <p:spPr>
          <a:xfrm>
            <a:off x="420737" y="1149890"/>
            <a:ext cx="2600921"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32" name="Google Shape;32;p17"/>
          <p:cNvSpPr txBox="1"/>
          <p:nvPr>
            <p:ph idx="2" type="body"/>
          </p:nvPr>
        </p:nvSpPr>
        <p:spPr>
          <a:xfrm>
            <a:off x="3098155" y="1149890"/>
            <a:ext cx="2600921"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33" name="Google Shape;33;p17"/>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7"/>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7"/>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8"/>
          <p:cNvSpPr txBox="1"/>
          <p:nvPr>
            <p:ph type="title"/>
          </p:nvPr>
        </p:nvSpPr>
        <p:spPr>
          <a:xfrm>
            <a:off x="421534"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8"/>
          <p:cNvSpPr txBox="1"/>
          <p:nvPr>
            <p:ph idx="1" type="body"/>
          </p:nvPr>
        </p:nvSpPr>
        <p:spPr>
          <a:xfrm>
            <a:off x="421535" y="1058899"/>
            <a:ext cx="2588967" cy="51895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512"/>
              <a:buNone/>
              <a:defRPr b="1" sz="1512"/>
            </a:lvl1pPr>
            <a:lvl2pPr indent="-228600" lvl="1" marL="914400" algn="l">
              <a:lnSpc>
                <a:spcPct val="90000"/>
              </a:lnSpc>
              <a:spcBef>
                <a:spcPts val="315"/>
              </a:spcBef>
              <a:spcAft>
                <a:spcPts val="0"/>
              </a:spcAft>
              <a:buClr>
                <a:schemeClr val="dk1"/>
              </a:buClr>
              <a:buSzPts val="1260"/>
              <a:buNone/>
              <a:defRPr b="1" sz="1260"/>
            </a:lvl2pPr>
            <a:lvl3pPr indent="-228600" lvl="2" marL="1371600" algn="l">
              <a:lnSpc>
                <a:spcPct val="90000"/>
              </a:lnSpc>
              <a:spcBef>
                <a:spcPts val="315"/>
              </a:spcBef>
              <a:spcAft>
                <a:spcPts val="0"/>
              </a:spcAft>
              <a:buClr>
                <a:schemeClr val="dk1"/>
              </a:buClr>
              <a:buSzPts val="1134"/>
              <a:buNone/>
              <a:defRPr b="1" sz="1134"/>
            </a:lvl3pPr>
            <a:lvl4pPr indent="-228600" lvl="3" marL="1828800" algn="l">
              <a:lnSpc>
                <a:spcPct val="90000"/>
              </a:lnSpc>
              <a:spcBef>
                <a:spcPts val="315"/>
              </a:spcBef>
              <a:spcAft>
                <a:spcPts val="0"/>
              </a:spcAft>
              <a:buClr>
                <a:schemeClr val="dk1"/>
              </a:buClr>
              <a:buSzPts val="1008"/>
              <a:buNone/>
              <a:defRPr b="1" sz="1008"/>
            </a:lvl4pPr>
            <a:lvl5pPr indent="-228600" lvl="4" marL="2286000" algn="l">
              <a:lnSpc>
                <a:spcPct val="90000"/>
              </a:lnSpc>
              <a:spcBef>
                <a:spcPts val="315"/>
              </a:spcBef>
              <a:spcAft>
                <a:spcPts val="0"/>
              </a:spcAft>
              <a:buClr>
                <a:schemeClr val="dk1"/>
              </a:buClr>
              <a:buSzPts val="1008"/>
              <a:buNone/>
              <a:defRPr b="1" sz="1008"/>
            </a:lvl5pPr>
            <a:lvl6pPr indent="-228600" lvl="5" marL="2743200" algn="l">
              <a:lnSpc>
                <a:spcPct val="90000"/>
              </a:lnSpc>
              <a:spcBef>
                <a:spcPts val="315"/>
              </a:spcBef>
              <a:spcAft>
                <a:spcPts val="0"/>
              </a:spcAft>
              <a:buClr>
                <a:schemeClr val="dk1"/>
              </a:buClr>
              <a:buSzPts val="1008"/>
              <a:buNone/>
              <a:defRPr b="1" sz="1008"/>
            </a:lvl6pPr>
            <a:lvl7pPr indent="-228600" lvl="6" marL="3200400" algn="l">
              <a:lnSpc>
                <a:spcPct val="90000"/>
              </a:lnSpc>
              <a:spcBef>
                <a:spcPts val="315"/>
              </a:spcBef>
              <a:spcAft>
                <a:spcPts val="0"/>
              </a:spcAft>
              <a:buClr>
                <a:schemeClr val="dk1"/>
              </a:buClr>
              <a:buSzPts val="1008"/>
              <a:buNone/>
              <a:defRPr b="1" sz="1008"/>
            </a:lvl7pPr>
            <a:lvl8pPr indent="-228600" lvl="7" marL="3657600" algn="l">
              <a:lnSpc>
                <a:spcPct val="90000"/>
              </a:lnSpc>
              <a:spcBef>
                <a:spcPts val="315"/>
              </a:spcBef>
              <a:spcAft>
                <a:spcPts val="0"/>
              </a:spcAft>
              <a:buClr>
                <a:schemeClr val="dk1"/>
              </a:buClr>
              <a:buSzPts val="1008"/>
              <a:buNone/>
              <a:defRPr b="1" sz="1008"/>
            </a:lvl8pPr>
            <a:lvl9pPr indent="-228600" lvl="8" marL="4114800" algn="l">
              <a:lnSpc>
                <a:spcPct val="90000"/>
              </a:lnSpc>
              <a:spcBef>
                <a:spcPts val="315"/>
              </a:spcBef>
              <a:spcAft>
                <a:spcPts val="0"/>
              </a:spcAft>
              <a:buClr>
                <a:schemeClr val="dk1"/>
              </a:buClr>
              <a:buSzPts val="1008"/>
              <a:buNone/>
              <a:defRPr b="1" sz="1008"/>
            </a:lvl9pPr>
          </a:lstStyle>
          <a:p/>
        </p:txBody>
      </p:sp>
      <p:sp>
        <p:nvSpPr>
          <p:cNvPr id="39" name="Google Shape;39;p18"/>
          <p:cNvSpPr txBox="1"/>
          <p:nvPr>
            <p:ph idx="2" type="body"/>
          </p:nvPr>
        </p:nvSpPr>
        <p:spPr>
          <a:xfrm>
            <a:off x="421535" y="1577849"/>
            <a:ext cx="2588967" cy="23207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40" name="Google Shape;40;p18"/>
          <p:cNvSpPr txBox="1"/>
          <p:nvPr>
            <p:ph idx="3" type="body"/>
          </p:nvPr>
        </p:nvSpPr>
        <p:spPr>
          <a:xfrm>
            <a:off x="3098155" y="1058899"/>
            <a:ext cx="2601718" cy="51895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512"/>
              <a:buNone/>
              <a:defRPr b="1" sz="1512"/>
            </a:lvl1pPr>
            <a:lvl2pPr indent="-228600" lvl="1" marL="914400" algn="l">
              <a:lnSpc>
                <a:spcPct val="90000"/>
              </a:lnSpc>
              <a:spcBef>
                <a:spcPts val="315"/>
              </a:spcBef>
              <a:spcAft>
                <a:spcPts val="0"/>
              </a:spcAft>
              <a:buClr>
                <a:schemeClr val="dk1"/>
              </a:buClr>
              <a:buSzPts val="1260"/>
              <a:buNone/>
              <a:defRPr b="1" sz="1260"/>
            </a:lvl2pPr>
            <a:lvl3pPr indent="-228600" lvl="2" marL="1371600" algn="l">
              <a:lnSpc>
                <a:spcPct val="90000"/>
              </a:lnSpc>
              <a:spcBef>
                <a:spcPts val="315"/>
              </a:spcBef>
              <a:spcAft>
                <a:spcPts val="0"/>
              </a:spcAft>
              <a:buClr>
                <a:schemeClr val="dk1"/>
              </a:buClr>
              <a:buSzPts val="1134"/>
              <a:buNone/>
              <a:defRPr b="1" sz="1134"/>
            </a:lvl3pPr>
            <a:lvl4pPr indent="-228600" lvl="3" marL="1828800" algn="l">
              <a:lnSpc>
                <a:spcPct val="90000"/>
              </a:lnSpc>
              <a:spcBef>
                <a:spcPts val="315"/>
              </a:spcBef>
              <a:spcAft>
                <a:spcPts val="0"/>
              </a:spcAft>
              <a:buClr>
                <a:schemeClr val="dk1"/>
              </a:buClr>
              <a:buSzPts val="1008"/>
              <a:buNone/>
              <a:defRPr b="1" sz="1008"/>
            </a:lvl4pPr>
            <a:lvl5pPr indent="-228600" lvl="4" marL="2286000" algn="l">
              <a:lnSpc>
                <a:spcPct val="90000"/>
              </a:lnSpc>
              <a:spcBef>
                <a:spcPts val="315"/>
              </a:spcBef>
              <a:spcAft>
                <a:spcPts val="0"/>
              </a:spcAft>
              <a:buClr>
                <a:schemeClr val="dk1"/>
              </a:buClr>
              <a:buSzPts val="1008"/>
              <a:buNone/>
              <a:defRPr b="1" sz="1008"/>
            </a:lvl5pPr>
            <a:lvl6pPr indent="-228600" lvl="5" marL="2743200" algn="l">
              <a:lnSpc>
                <a:spcPct val="90000"/>
              </a:lnSpc>
              <a:spcBef>
                <a:spcPts val="315"/>
              </a:spcBef>
              <a:spcAft>
                <a:spcPts val="0"/>
              </a:spcAft>
              <a:buClr>
                <a:schemeClr val="dk1"/>
              </a:buClr>
              <a:buSzPts val="1008"/>
              <a:buNone/>
              <a:defRPr b="1" sz="1008"/>
            </a:lvl6pPr>
            <a:lvl7pPr indent="-228600" lvl="6" marL="3200400" algn="l">
              <a:lnSpc>
                <a:spcPct val="90000"/>
              </a:lnSpc>
              <a:spcBef>
                <a:spcPts val="315"/>
              </a:spcBef>
              <a:spcAft>
                <a:spcPts val="0"/>
              </a:spcAft>
              <a:buClr>
                <a:schemeClr val="dk1"/>
              </a:buClr>
              <a:buSzPts val="1008"/>
              <a:buNone/>
              <a:defRPr b="1" sz="1008"/>
            </a:lvl7pPr>
            <a:lvl8pPr indent="-228600" lvl="7" marL="3657600" algn="l">
              <a:lnSpc>
                <a:spcPct val="90000"/>
              </a:lnSpc>
              <a:spcBef>
                <a:spcPts val="315"/>
              </a:spcBef>
              <a:spcAft>
                <a:spcPts val="0"/>
              </a:spcAft>
              <a:buClr>
                <a:schemeClr val="dk1"/>
              </a:buClr>
              <a:buSzPts val="1008"/>
              <a:buNone/>
              <a:defRPr b="1" sz="1008"/>
            </a:lvl8pPr>
            <a:lvl9pPr indent="-228600" lvl="8" marL="4114800" algn="l">
              <a:lnSpc>
                <a:spcPct val="90000"/>
              </a:lnSpc>
              <a:spcBef>
                <a:spcPts val="315"/>
              </a:spcBef>
              <a:spcAft>
                <a:spcPts val="0"/>
              </a:spcAft>
              <a:buClr>
                <a:schemeClr val="dk1"/>
              </a:buClr>
              <a:buSzPts val="1008"/>
              <a:buNone/>
              <a:defRPr b="1" sz="1008"/>
            </a:lvl9pPr>
          </a:lstStyle>
          <a:p/>
        </p:txBody>
      </p:sp>
      <p:sp>
        <p:nvSpPr>
          <p:cNvPr id="41" name="Google Shape;41;p18"/>
          <p:cNvSpPr txBox="1"/>
          <p:nvPr>
            <p:ph idx="4" type="body"/>
          </p:nvPr>
        </p:nvSpPr>
        <p:spPr>
          <a:xfrm>
            <a:off x="3098155" y="1577849"/>
            <a:ext cx="2601718" cy="23207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42" name="Google Shape;42;p18"/>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8"/>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8"/>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9"/>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9"/>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9"/>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9"/>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0"/>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0"/>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0"/>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1"/>
          <p:cNvSpPr txBox="1"/>
          <p:nvPr>
            <p:ph type="title"/>
          </p:nvPr>
        </p:nvSpPr>
        <p:spPr>
          <a:xfrm>
            <a:off x="421534" y="287972"/>
            <a:ext cx="1973799" cy="100790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016"/>
              <a:buFont typeface="Play"/>
              <a:buNone/>
              <a:defRPr sz="2016"/>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1"/>
          <p:cNvSpPr txBox="1"/>
          <p:nvPr>
            <p:ph idx="1" type="body"/>
          </p:nvPr>
        </p:nvSpPr>
        <p:spPr>
          <a:xfrm>
            <a:off x="2601718" y="621942"/>
            <a:ext cx="3098155" cy="3069707"/>
          </a:xfrm>
          <a:prstGeom prst="rect">
            <a:avLst/>
          </a:prstGeom>
          <a:noFill/>
          <a:ln>
            <a:noFill/>
          </a:ln>
        </p:spPr>
        <p:txBody>
          <a:bodyPr anchorCtr="0" anchor="t" bIns="45700" lIns="91425" spcFirstLastPara="1" rIns="91425" wrap="square" tIns="45700">
            <a:normAutofit/>
          </a:bodyPr>
          <a:lstStyle>
            <a:lvl1pPr indent="-356616" lvl="0" marL="457200" algn="l">
              <a:lnSpc>
                <a:spcPct val="90000"/>
              </a:lnSpc>
              <a:spcBef>
                <a:spcPts val="630"/>
              </a:spcBef>
              <a:spcAft>
                <a:spcPts val="0"/>
              </a:spcAft>
              <a:buClr>
                <a:schemeClr val="dk1"/>
              </a:buClr>
              <a:buSzPts val="2016"/>
              <a:buChar char="•"/>
              <a:defRPr sz="2016"/>
            </a:lvl1pPr>
            <a:lvl2pPr indent="-340614" lvl="1" marL="914400" algn="l">
              <a:lnSpc>
                <a:spcPct val="90000"/>
              </a:lnSpc>
              <a:spcBef>
                <a:spcPts val="315"/>
              </a:spcBef>
              <a:spcAft>
                <a:spcPts val="0"/>
              </a:spcAft>
              <a:buClr>
                <a:schemeClr val="dk1"/>
              </a:buClr>
              <a:buSzPts val="1764"/>
              <a:buChar char="•"/>
              <a:defRPr sz="1764"/>
            </a:lvl2pPr>
            <a:lvl3pPr indent="-324612" lvl="2" marL="1371600" algn="l">
              <a:lnSpc>
                <a:spcPct val="90000"/>
              </a:lnSpc>
              <a:spcBef>
                <a:spcPts val="315"/>
              </a:spcBef>
              <a:spcAft>
                <a:spcPts val="0"/>
              </a:spcAft>
              <a:buClr>
                <a:schemeClr val="dk1"/>
              </a:buClr>
              <a:buSzPts val="1512"/>
              <a:buChar char="•"/>
              <a:defRPr sz="1512"/>
            </a:lvl3pPr>
            <a:lvl4pPr indent="-308610" lvl="3" marL="1828800" algn="l">
              <a:lnSpc>
                <a:spcPct val="90000"/>
              </a:lnSpc>
              <a:spcBef>
                <a:spcPts val="315"/>
              </a:spcBef>
              <a:spcAft>
                <a:spcPts val="0"/>
              </a:spcAft>
              <a:buClr>
                <a:schemeClr val="dk1"/>
              </a:buClr>
              <a:buSzPts val="1260"/>
              <a:buChar char="•"/>
              <a:defRPr sz="1260"/>
            </a:lvl4pPr>
            <a:lvl5pPr indent="-308610" lvl="4" marL="2286000" algn="l">
              <a:lnSpc>
                <a:spcPct val="90000"/>
              </a:lnSpc>
              <a:spcBef>
                <a:spcPts val="315"/>
              </a:spcBef>
              <a:spcAft>
                <a:spcPts val="0"/>
              </a:spcAft>
              <a:buClr>
                <a:schemeClr val="dk1"/>
              </a:buClr>
              <a:buSzPts val="1260"/>
              <a:buChar char="•"/>
              <a:defRPr sz="1260"/>
            </a:lvl5pPr>
            <a:lvl6pPr indent="-308610" lvl="5" marL="2743200" algn="l">
              <a:lnSpc>
                <a:spcPct val="90000"/>
              </a:lnSpc>
              <a:spcBef>
                <a:spcPts val="315"/>
              </a:spcBef>
              <a:spcAft>
                <a:spcPts val="0"/>
              </a:spcAft>
              <a:buClr>
                <a:schemeClr val="dk1"/>
              </a:buClr>
              <a:buSzPts val="1260"/>
              <a:buChar char="•"/>
              <a:defRPr sz="1260"/>
            </a:lvl6pPr>
            <a:lvl7pPr indent="-308610" lvl="6" marL="3200400" algn="l">
              <a:lnSpc>
                <a:spcPct val="90000"/>
              </a:lnSpc>
              <a:spcBef>
                <a:spcPts val="315"/>
              </a:spcBef>
              <a:spcAft>
                <a:spcPts val="0"/>
              </a:spcAft>
              <a:buClr>
                <a:schemeClr val="dk1"/>
              </a:buClr>
              <a:buSzPts val="1260"/>
              <a:buChar char="•"/>
              <a:defRPr sz="1260"/>
            </a:lvl7pPr>
            <a:lvl8pPr indent="-308610" lvl="7" marL="3657600" algn="l">
              <a:lnSpc>
                <a:spcPct val="90000"/>
              </a:lnSpc>
              <a:spcBef>
                <a:spcPts val="315"/>
              </a:spcBef>
              <a:spcAft>
                <a:spcPts val="0"/>
              </a:spcAft>
              <a:buClr>
                <a:schemeClr val="dk1"/>
              </a:buClr>
              <a:buSzPts val="1260"/>
              <a:buChar char="•"/>
              <a:defRPr sz="1260"/>
            </a:lvl8pPr>
            <a:lvl9pPr indent="-308610" lvl="8" marL="4114800" algn="l">
              <a:lnSpc>
                <a:spcPct val="90000"/>
              </a:lnSpc>
              <a:spcBef>
                <a:spcPts val="315"/>
              </a:spcBef>
              <a:spcAft>
                <a:spcPts val="0"/>
              </a:spcAft>
              <a:buClr>
                <a:schemeClr val="dk1"/>
              </a:buClr>
              <a:buSzPts val="1260"/>
              <a:buChar char="•"/>
              <a:defRPr sz="1260"/>
            </a:lvl9pPr>
          </a:lstStyle>
          <a:p/>
        </p:txBody>
      </p:sp>
      <p:sp>
        <p:nvSpPr>
          <p:cNvPr id="57" name="Google Shape;57;p21"/>
          <p:cNvSpPr txBox="1"/>
          <p:nvPr>
            <p:ph idx="2" type="body"/>
          </p:nvPr>
        </p:nvSpPr>
        <p:spPr>
          <a:xfrm>
            <a:off x="421534" y="1295877"/>
            <a:ext cx="1973799" cy="240077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008"/>
              <a:buNone/>
              <a:defRPr sz="1008"/>
            </a:lvl1pPr>
            <a:lvl2pPr indent="-228600" lvl="1" marL="914400" algn="l">
              <a:lnSpc>
                <a:spcPct val="90000"/>
              </a:lnSpc>
              <a:spcBef>
                <a:spcPts val="315"/>
              </a:spcBef>
              <a:spcAft>
                <a:spcPts val="0"/>
              </a:spcAft>
              <a:buClr>
                <a:schemeClr val="dk1"/>
              </a:buClr>
              <a:buSzPts val="882"/>
              <a:buNone/>
              <a:defRPr sz="882"/>
            </a:lvl2pPr>
            <a:lvl3pPr indent="-228600" lvl="2" marL="1371600" algn="l">
              <a:lnSpc>
                <a:spcPct val="90000"/>
              </a:lnSpc>
              <a:spcBef>
                <a:spcPts val="315"/>
              </a:spcBef>
              <a:spcAft>
                <a:spcPts val="0"/>
              </a:spcAft>
              <a:buClr>
                <a:schemeClr val="dk1"/>
              </a:buClr>
              <a:buSzPts val="756"/>
              <a:buNone/>
              <a:defRPr sz="756"/>
            </a:lvl3pPr>
            <a:lvl4pPr indent="-228600" lvl="3" marL="1828800" algn="l">
              <a:lnSpc>
                <a:spcPct val="90000"/>
              </a:lnSpc>
              <a:spcBef>
                <a:spcPts val="315"/>
              </a:spcBef>
              <a:spcAft>
                <a:spcPts val="0"/>
              </a:spcAft>
              <a:buClr>
                <a:schemeClr val="dk1"/>
              </a:buClr>
              <a:buSzPts val="630"/>
              <a:buNone/>
              <a:defRPr sz="630"/>
            </a:lvl4pPr>
            <a:lvl5pPr indent="-228600" lvl="4" marL="2286000" algn="l">
              <a:lnSpc>
                <a:spcPct val="90000"/>
              </a:lnSpc>
              <a:spcBef>
                <a:spcPts val="315"/>
              </a:spcBef>
              <a:spcAft>
                <a:spcPts val="0"/>
              </a:spcAft>
              <a:buClr>
                <a:schemeClr val="dk1"/>
              </a:buClr>
              <a:buSzPts val="630"/>
              <a:buNone/>
              <a:defRPr sz="630"/>
            </a:lvl5pPr>
            <a:lvl6pPr indent="-228600" lvl="5" marL="2743200" algn="l">
              <a:lnSpc>
                <a:spcPct val="90000"/>
              </a:lnSpc>
              <a:spcBef>
                <a:spcPts val="315"/>
              </a:spcBef>
              <a:spcAft>
                <a:spcPts val="0"/>
              </a:spcAft>
              <a:buClr>
                <a:schemeClr val="dk1"/>
              </a:buClr>
              <a:buSzPts val="630"/>
              <a:buNone/>
              <a:defRPr sz="630"/>
            </a:lvl6pPr>
            <a:lvl7pPr indent="-228600" lvl="6" marL="3200400" algn="l">
              <a:lnSpc>
                <a:spcPct val="90000"/>
              </a:lnSpc>
              <a:spcBef>
                <a:spcPts val="315"/>
              </a:spcBef>
              <a:spcAft>
                <a:spcPts val="0"/>
              </a:spcAft>
              <a:buClr>
                <a:schemeClr val="dk1"/>
              </a:buClr>
              <a:buSzPts val="630"/>
              <a:buNone/>
              <a:defRPr sz="630"/>
            </a:lvl7pPr>
            <a:lvl8pPr indent="-228600" lvl="7" marL="3657600" algn="l">
              <a:lnSpc>
                <a:spcPct val="90000"/>
              </a:lnSpc>
              <a:spcBef>
                <a:spcPts val="315"/>
              </a:spcBef>
              <a:spcAft>
                <a:spcPts val="0"/>
              </a:spcAft>
              <a:buClr>
                <a:schemeClr val="dk1"/>
              </a:buClr>
              <a:buSzPts val="630"/>
              <a:buNone/>
              <a:defRPr sz="630"/>
            </a:lvl8pPr>
            <a:lvl9pPr indent="-228600" lvl="8" marL="4114800" algn="l">
              <a:lnSpc>
                <a:spcPct val="90000"/>
              </a:lnSpc>
              <a:spcBef>
                <a:spcPts val="315"/>
              </a:spcBef>
              <a:spcAft>
                <a:spcPts val="0"/>
              </a:spcAft>
              <a:buClr>
                <a:schemeClr val="dk1"/>
              </a:buClr>
              <a:buSzPts val="630"/>
              <a:buNone/>
              <a:defRPr sz="630"/>
            </a:lvl9pPr>
          </a:lstStyle>
          <a:p/>
        </p:txBody>
      </p:sp>
      <p:sp>
        <p:nvSpPr>
          <p:cNvPr id="58" name="Google Shape;58;p21"/>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1"/>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1"/>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2"/>
          <p:cNvSpPr txBox="1"/>
          <p:nvPr>
            <p:ph type="title"/>
          </p:nvPr>
        </p:nvSpPr>
        <p:spPr>
          <a:xfrm>
            <a:off x="421534" y="287972"/>
            <a:ext cx="1973799" cy="100790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016"/>
              <a:buFont typeface="Play"/>
              <a:buNone/>
              <a:defRPr sz="2016"/>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2"/>
          <p:cNvSpPr/>
          <p:nvPr>
            <p:ph idx="2" type="pic"/>
          </p:nvPr>
        </p:nvSpPr>
        <p:spPr>
          <a:xfrm>
            <a:off x="2601718" y="621942"/>
            <a:ext cx="3098155" cy="3069707"/>
          </a:xfrm>
          <a:prstGeom prst="rect">
            <a:avLst/>
          </a:prstGeom>
          <a:noFill/>
          <a:ln>
            <a:noFill/>
          </a:ln>
        </p:spPr>
      </p:sp>
      <p:sp>
        <p:nvSpPr>
          <p:cNvPr id="64" name="Google Shape;64;p22"/>
          <p:cNvSpPr txBox="1"/>
          <p:nvPr>
            <p:ph idx="1" type="body"/>
          </p:nvPr>
        </p:nvSpPr>
        <p:spPr>
          <a:xfrm>
            <a:off x="421534" y="1295877"/>
            <a:ext cx="1973799" cy="240077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008"/>
              <a:buNone/>
              <a:defRPr sz="1008"/>
            </a:lvl1pPr>
            <a:lvl2pPr indent="-228600" lvl="1" marL="914400" algn="l">
              <a:lnSpc>
                <a:spcPct val="90000"/>
              </a:lnSpc>
              <a:spcBef>
                <a:spcPts val="315"/>
              </a:spcBef>
              <a:spcAft>
                <a:spcPts val="0"/>
              </a:spcAft>
              <a:buClr>
                <a:schemeClr val="dk1"/>
              </a:buClr>
              <a:buSzPts val="882"/>
              <a:buNone/>
              <a:defRPr sz="882"/>
            </a:lvl2pPr>
            <a:lvl3pPr indent="-228600" lvl="2" marL="1371600" algn="l">
              <a:lnSpc>
                <a:spcPct val="90000"/>
              </a:lnSpc>
              <a:spcBef>
                <a:spcPts val="315"/>
              </a:spcBef>
              <a:spcAft>
                <a:spcPts val="0"/>
              </a:spcAft>
              <a:buClr>
                <a:schemeClr val="dk1"/>
              </a:buClr>
              <a:buSzPts val="756"/>
              <a:buNone/>
              <a:defRPr sz="756"/>
            </a:lvl3pPr>
            <a:lvl4pPr indent="-228600" lvl="3" marL="1828800" algn="l">
              <a:lnSpc>
                <a:spcPct val="90000"/>
              </a:lnSpc>
              <a:spcBef>
                <a:spcPts val="315"/>
              </a:spcBef>
              <a:spcAft>
                <a:spcPts val="0"/>
              </a:spcAft>
              <a:buClr>
                <a:schemeClr val="dk1"/>
              </a:buClr>
              <a:buSzPts val="630"/>
              <a:buNone/>
              <a:defRPr sz="630"/>
            </a:lvl4pPr>
            <a:lvl5pPr indent="-228600" lvl="4" marL="2286000" algn="l">
              <a:lnSpc>
                <a:spcPct val="90000"/>
              </a:lnSpc>
              <a:spcBef>
                <a:spcPts val="315"/>
              </a:spcBef>
              <a:spcAft>
                <a:spcPts val="0"/>
              </a:spcAft>
              <a:buClr>
                <a:schemeClr val="dk1"/>
              </a:buClr>
              <a:buSzPts val="630"/>
              <a:buNone/>
              <a:defRPr sz="630"/>
            </a:lvl5pPr>
            <a:lvl6pPr indent="-228600" lvl="5" marL="2743200" algn="l">
              <a:lnSpc>
                <a:spcPct val="90000"/>
              </a:lnSpc>
              <a:spcBef>
                <a:spcPts val="315"/>
              </a:spcBef>
              <a:spcAft>
                <a:spcPts val="0"/>
              </a:spcAft>
              <a:buClr>
                <a:schemeClr val="dk1"/>
              </a:buClr>
              <a:buSzPts val="630"/>
              <a:buNone/>
              <a:defRPr sz="630"/>
            </a:lvl6pPr>
            <a:lvl7pPr indent="-228600" lvl="6" marL="3200400" algn="l">
              <a:lnSpc>
                <a:spcPct val="90000"/>
              </a:lnSpc>
              <a:spcBef>
                <a:spcPts val="315"/>
              </a:spcBef>
              <a:spcAft>
                <a:spcPts val="0"/>
              </a:spcAft>
              <a:buClr>
                <a:schemeClr val="dk1"/>
              </a:buClr>
              <a:buSzPts val="630"/>
              <a:buNone/>
              <a:defRPr sz="630"/>
            </a:lvl7pPr>
            <a:lvl8pPr indent="-228600" lvl="7" marL="3657600" algn="l">
              <a:lnSpc>
                <a:spcPct val="90000"/>
              </a:lnSpc>
              <a:spcBef>
                <a:spcPts val="315"/>
              </a:spcBef>
              <a:spcAft>
                <a:spcPts val="0"/>
              </a:spcAft>
              <a:buClr>
                <a:schemeClr val="dk1"/>
              </a:buClr>
              <a:buSzPts val="630"/>
              <a:buNone/>
              <a:defRPr sz="630"/>
            </a:lvl8pPr>
            <a:lvl9pPr indent="-228600" lvl="8" marL="4114800" algn="l">
              <a:lnSpc>
                <a:spcPct val="90000"/>
              </a:lnSpc>
              <a:spcBef>
                <a:spcPts val="315"/>
              </a:spcBef>
              <a:spcAft>
                <a:spcPts val="0"/>
              </a:spcAft>
              <a:buClr>
                <a:schemeClr val="dk1"/>
              </a:buClr>
              <a:buSzPts val="630"/>
              <a:buNone/>
              <a:defRPr sz="630"/>
            </a:lvl9pPr>
          </a:lstStyle>
          <a:p/>
        </p:txBody>
      </p:sp>
      <p:sp>
        <p:nvSpPr>
          <p:cNvPr id="65" name="Google Shape;65;p22"/>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2"/>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2"/>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3"/>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3"/>
          <p:cNvSpPr txBox="1"/>
          <p:nvPr>
            <p:ph idx="1" type="body"/>
          </p:nvPr>
        </p:nvSpPr>
        <p:spPr>
          <a:xfrm rot="5400000">
            <a:off x="1689537" y="-118910"/>
            <a:ext cx="2740739" cy="52783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71" name="Google Shape;71;p23"/>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3"/>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3"/>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4"/>
          <p:cNvSpPr txBox="1"/>
          <p:nvPr>
            <p:ph type="title"/>
          </p:nvPr>
        </p:nvSpPr>
        <p:spPr>
          <a:xfrm rot="5400000">
            <a:off x="3208958" y="1400511"/>
            <a:ext cx="3660651" cy="131958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4"/>
          <p:cNvSpPr txBox="1"/>
          <p:nvPr>
            <p:ph idx="1" type="body"/>
          </p:nvPr>
        </p:nvSpPr>
        <p:spPr>
          <a:xfrm rot="5400000">
            <a:off x="531540" y="119176"/>
            <a:ext cx="3660651" cy="388225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77" name="Google Shape;77;p24"/>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4"/>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4"/>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2772"/>
              <a:buFont typeface="Play"/>
              <a:buNone/>
              <a:defRPr b="0" i="0" sz="2772"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3"/>
          <p:cNvSpPr txBox="1"/>
          <p:nvPr>
            <p:ph idx="1" type="body"/>
          </p:nvPr>
        </p:nvSpPr>
        <p:spPr>
          <a:xfrm>
            <a:off x="420737" y="1149890"/>
            <a:ext cx="5278339" cy="2740739"/>
          </a:xfrm>
          <a:prstGeom prst="rect">
            <a:avLst/>
          </a:prstGeom>
          <a:noFill/>
          <a:ln>
            <a:noFill/>
          </a:ln>
        </p:spPr>
        <p:txBody>
          <a:bodyPr anchorCtr="0" anchor="t" bIns="45700" lIns="91425" spcFirstLastPara="1" rIns="91425" wrap="square" tIns="45700">
            <a:normAutofit/>
          </a:bodyPr>
          <a:lstStyle>
            <a:lvl1pPr indent="-340614" lvl="0" marL="457200" marR="0" rtl="0" algn="l">
              <a:lnSpc>
                <a:spcPct val="90000"/>
              </a:lnSpc>
              <a:spcBef>
                <a:spcPts val="630"/>
              </a:spcBef>
              <a:spcAft>
                <a:spcPts val="0"/>
              </a:spcAft>
              <a:buClr>
                <a:schemeClr val="dk1"/>
              </a:buClr>
              <a:buSzPts val="1764"/>
              <a:buFont typeface="Arial"/>
              <a:buChar char="•"/>
              <a:defRPr b="0" i="0" sz="1764" u="none" cap="none" strike="noStrike">
                <a:solidFill>
                  <a:schemeClr val="dk1"/>
                </a:solidFill>
                <a:latin typeface="Arial"/>
                <a:ea typeface="Arial"/>
                <a:cs typeface="Arial"/>
                <a:sym typeface="Arial"/>
              </a:defRPr>
            </a:lvl1pPr>
            <a:lvl2pPr indent="-324612" lvl="1" marL="914400" marR="0" rtl="0" algn="l">
              <a:lnSpc>
                <a:spcPct val="90000"/>
              </a:lnSpc>
              <a:spcBef>
                <a:spcPts val="315"/>
              </a:spcBef>
              <a:spcAft>
                <a:spcPts val="0"/>
              </a:spcAft>
              <a:buClr>
                <a:schemeClr val="dk1"/>
              </a:buClr>
              <a:buSzPts val="1512"/>
              <a:buFont typeface="Arial"/>
              <a:buChar char="•"/>
              <a:defRPr b="0" i="0" sz="1512" u="none" cap="none" strike="noStrike">
                <a:solidFill>
                  <a:schemeClr val="dk1"/>
                </a:solidFill>
                <a:latin typeface="Arial"/>
                <a:ea typeface="Arial"/>
                <a:cs typeface="Arial"/>
                <a:sym typeface="Arial"/>
              </a:defRPr>
            </a:lvl2pPr>
            <a:lvl3pPr indent="-308610" lvl="2" marL="1371600" marR="0" rtl="0" algn="l">
              <a:lnSpc>
                <a:spcPct val="90000"/>
              </a:lnSpc>
              <a:spcBef>
                <a:spcPts val="315"/>
              </a:spcBef>
              <a:spcAft>
                <a:spcPts val="0"/>
              </a:spcAft>
              <a:buClr>
                <a:schemeClr val="dk1"/>
              </a:buClr>
              <a:buSzPts val="1260"/>
              <a:buFont typeface="Arial"/>
              <a:buChar char="•"/>
              <a:defRPr b="0" i="0" sz="1260" u="none" cap="none" strike="noStrike">
                <a:solidFill>
                  <a:schemeClr val="dk1"/>
                </a:solidFill>
                <a:latin typeface="Arial"/>
                <a:ea typeface="Arial"/>
                <a:cs typeface="Arial"/>
                <a:sym typeface="Arial"/>
              </a:defRPr>
            </a:lvl3pPr>
            <a:lvl4pPr indent="-300609" lvl="3" marL="18288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4pPr>
            <a:lvl5pPr indent="-300609" lvl="4" marL="22860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5pPr>
            <a:lvl6pPr indent="-300609" lvl="5" marL="27432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6pPr>
            <a:lvl7pPr indent="-300609" lvl="6" marL="32004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7pPr>
            <a:lvl8pPr indent="-300609" lvl="7" marL="36576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8pPr>
            <a:lvl9pPr indent="-300609" lvl="8" marL="41148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9pPr>
          </a:lstStyle>
          <a:p/>
        </p:txBody>
      </p:sp>
      <p:sp>
        <p:nvSpPr>
          <p:cNvPr id="8" name="Google Shape;8;p13"/>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756"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13"/>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756"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13"/>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756" u="none" cap="none" strike="noStrike">
                <a:solidFill>
                  <a:srgbClr val="757575"/>
                </a:solidFill>
                <a:latin typeface="Arial"/>
                <a:ea typeface="Arial"/>
                <a:cs typeface="Arial"/>
                <a:sym typeface="Arial"/>
              </a:defRPr>
            </a:lvl1pPr>
            <a:lvl2pPr indent="0" lvl="1" marL="0" marR="0" rtl="0" algn="r">
              <a:spcBef>
                <a:spcPts val="0"/>
              </a:spcBef>
              <a:buNone/>
              <a:defRPr b="0" i="0" sz="756" u="none" cap="none" strike="noStrike">
                <a:solidFill>
                  <a:srgbClr val="757575"/>
                </a:solidFill>
                <a:latin typeface="Arial"/>
                <a:ea typeface="Arial"/>
                <a:cs typeface="Arial"/>
                <a:sym typeface="Arial"/>
              </a:defRPr>
            </a:lvl2pPr>
            <a:lvl3pPr indent="0" lvl="2" marL="0" marR="0" rtl="0" algn="r">
              <a:spcBef>
                <a:spcPts val="0"/>
              </a:spcBef>
              <a:buNone/>
              <a:defRPr b="0" i="0" sz="756" u="none" cap="none" strike="noStrike">
                <a:solidFill>
                  <a:srgbClr val="757575"/>
                </a:solidFill>
                <a:latin typeface="Arial"/>
                <a:ea typeface="Arial"/>
                <a:cs typeface="Arial"/>
                <a:sym typeface="Arial"/>
              </a:defRPr>
            </a:lvl3pPr>
            <a:lvl4pPr indent="0" lvl="3" marL="0" marR="0" rtl="0" algn="r">
              <a:spcBef>
                <a:spcPts val="0"/>
              </a:spcBef>
              <a:buNone/>
              <a:defRPr b="0" i="0" sz="756" u="none" cap="none" strike="noStrike">
                <a:solidFill>
                  <a:srgbClr val="757575"/>
                </a:solidFill>
                <a:latin typeface="Arial"/>
                <a:ea typeface="Arial"/>
                <a:cs typeface="Arial"/>
                <a:sym typeface="Arial"/>
              </a:defRPr>
            </a:lvl4pPr>
            <a:lvl5pPr indent="0" lvl="4" marL="0" marR="0" rtl="0" algn="r">
              <a:spcBef>
                <a:spcPts val="0"/>
              </a:spcBef>
              <a:buNone/>
              <a:defRPr b="0" i="0" sz="756" u="none" cap="none" strike="noStrike">
                <a:solidFill>
                  <a:srgbClr val="757575"/>
                </a:solidFill>
                <a:latin typeface="Arial"/>
                <a:ea typeface="Arial"/>
                <a:cs typeface="Arial"/>
                <a:sym typeface="Arial"/>
              </a:defRPr>
            </a:lvl5pPr>
            <a:lvl6pPr indent="0" lvl="5" marL="0" marR="0" rtl="0" algn="r">
              <a:spcBef>
                <a:spcPts val="0"/>
              </a:spcBef>
              <a:buNone/>
              <a:defRPr b="0" i="0" sz="756" u="none" cap="none" strike="noStrike">
                <a:solidFill>
                  <a:srgbClr val="757575"/>
                </a:solidFill>
                <a:latin typeface="Arial"/>
                <a:ea typeface="Arial"/>
                <a:cs typeface="Arial"/>
                <a:sym typeface="Arial"/>
              </a:defRPr>
            </a:lvl6pPr>
            <a:lvl7pPr indent="0" lvl="6" marL="0" marR="0" rtl="0" algn="r">
              <a:spcBef>
                <a:spcPts val="0"/>
              </a:spcBef>
              <a:buNone/>
              <a:defRPr b="0" i="0" sz="756" u="none" cap="none" strike="noStrike">
                <a:solidFill>
                  <a:srgbClr val="757575"/>
                </a:solidFill>
                <a:latin typeface="Arial"/>
                <a:ea typeface="Arial"/>
                <a:cs typeface="Arial"/>
                <a:sym typeface="Arial"/>
              </a:defRPr>
            </a:lvl7pPr>
            <a:lvl8pPr indent="0" lvl="7" marL="0" marR="0" rtl="0" algn="r">
              <a:spcBef>
                <a:spcPts val="0"/>
              </a:spcBef>
              <a:buNone/>
              <a:defRPr b="0" i="0" sz="756" u="none" cap="none" strike="noStrike">
                <a:solidFill>
                  <a:srgbClr val="757575"/>
                </a:solidFill>
                <a:latin typeface="Arial"/>
                <a:ea typeface="Arial"/>
                <a:cs typeface="Arial"/>
                <a:sym typeface="Arial"/>
              </a:defRPr>
            </a:lvl8pPr>
            <a:lvl9pPr indent="0" lvl="8" marL="0" marR="0" rtl="0" algn="r">
              <a:spcBef>
                <a:spcPts val="0"/>
              </a:spcBef>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 Id="rId4" Type="http://schemas.openxmlformats.org/officeDocument/2006/relationships/hyperlink" Target="https://www.swimming.org/school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jpg"/><Relationship Id="rId4" Type="http://schemas.openxmlformats.org/officeDocument/2006/relationships/hyperlink" Target="https://www.swimming.org/school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descr="A collage of children playing basketball&#10;&#10;AI-generated content may be incorrect." id="84" name="Google Shape;84;p1"/>
          <p:cNvPicPr preferRelativeResize="0"/>
          <p:nvPr/>
        </p:nvPicPr>
        <p:blipFill rotWithShape="1">
          <a:blip r:embed="rId3">
            <a:alphaModFix/>
          </a:blip>
          <a:srcRect b="0" l="0" r="0" t="0"/>
          <a:stretch/>
        </p:blipFill>
        <p:spPr>
          <a:xfrm>
            <a:off x="4333" y="0"/>
            <a:ext cx="6111146" cy="43195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descr="A screenshot of a computer&#10;&#10;AI-generated content may be incorrect." id="89" name="Google Shape;89;p2"/>
          <p:cNvPicPr preferRelativeResize="0"/>
          <p:nvPr/>
        </p:nvPicPr>
        <p:blipFill rotWithShape="1">
          <a:blip r:embed="rId3">
            <a:alphaModFix/>
          </a:blip>
          <a:srcRect b="0" l="0" r="0" t="0"/>
          <a:stretch/>
        </p:blipFill>
        <p:spPr>
          <a:xfrm>
            <a:off x="-16769" y="0"/>
            <a:ext cx="6173264" cy="4322536"/>
          </a:xfrm>
          <a:prstGeom prst="rect">
            <a:avLst/>
          </a:prstGeom>
          <a:noFill/>
          <a:ln>
            <a:noFill/>
          </a:ln>
        </p:spPr>
      </p:pic>
      <p:sp>
        <p:nvSpPr>
          <p:cNvPr id="90" name="Google Shape;90;p2"/>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200" u="none" cap="none" strike="noStrike">
                <a:solidFill>
                  <a:schemeClr val="dk1"/>
                </a:solidFill>
                <a:latin typeface="Calibri"/>
                <a:ea typeface="Calibri"/>
                <a:cs typeface="Calibri"/>
                <a:sym typeface="Calibri"/>
              </a:rPr>
              <a:t>Review of the last academic year (2024/2025)</a:t>
            </a:r>
            <a:endParaRPr/>
          </a:p>
        </p:txBody>
      </p:sp>
      <p:sp>
        <p:nvSpPr>
          <p:cNvPr id="91" name="Google Shape;91;p2"/>
          <p:cNvSpPr txBox="1"/>
          <p:nvPr/>
        </p:nvSpPr>
        <p:spPr>
          <a:xfrm>
            <a:off x="241825" y="635438"/>
            <a:ext cx="5684413" cy="893130"/>
          </a:xfrm>
          <a:prstGeom prst="rect">
            <a:avLst/>
          </a:prstGeom>
          <a:noFill/>
          <a:ln>
            <a:noFill/>
          </a:ln>
        </p:spPr>
        <p:txBody>
          <a:bodyPr anchorCtr="0" anchor="t" bIns="45700" lIns="91425" spcFirstLastPara="1" rIns="91425" wrap="square" tIns="45700">
            <a:spAutoFit/>
          </a:bodyPr>
          <a:lstStyle/>
          <a:p>
            <a:pPr indent="-171450" lvl="0" marL="171450" marR="0" rtl="0" algn="l">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Take some time to reflect on your intent, implementation and impact from last academic year to celebrate your wins but to also think about improvements for the year ahead.</a:t>
            </a:r>
            <a:endParaRPr/>
          </a:p>
          <a:p>
            <a:pPr indent="-171450" lvl="0" marL="171450" marR="0" rtl="0" algn="l">
              <a:lnSpc>
                <a:spcPct val="124000"/>
              </a:lnSpc>
              <a:spcBef>
                <a:spcPts val="0"/>
              </a:spcBef>
              <a:spcAft>
                <a:spcPts val="0"/>
              </a:spcAft>
              <a:buClr>
                <a:schemeClr val="dk1"/>
              </a:buClr>
              <a:buSzPts val="850"/>
              <a:buFont typeface="Arial"/>
              <a:buChar char="•"/>
            </a:pPr>
            <a:r>
              <a:rPr lang="en-US" sz="850">
                <a:solidFill>
                  <a:schemeClr val="dk1"/>
                </a:solidFill>
                <a:latin typeface="Calibri"/>
                <a:ea typeface="Calibri"/>
                <a:cs typeface="Calibri"/>
                <a:sym typeface="Calibri"/>
              </a:rPr>
              <a:t>You do not need to complete every box. Just record the information that is key to your school's priorities and areas of focus.</a:t>
            </a:r>
            <a:endParaRPr/>
          </a:p>
          <a:p>
            <a:pPr indent="0" lvl="0" marL="0" marR="0" rtl="0" algn="l">
              <a:lnSpc>
                <a:spcPct val="124000"/>
              </a:lnSpc>
              <a:spcBef>
                <a:spcPts val="0"/>
              </a:spcBef>
              <a:spcAft>
                <a:spcPts val="0"/>
              </a:spcAft>
              <a:buNone/>
            </a:pPr>
            <a:r>
              <a:rPr b="1" i="1" lang="en-US" sz="850">
                <a:solidFill>
                  <a:schemeClr val="dk1"/>
                </a:solidFill>
                <a:latin typeface="Calibri"/>
                <a:ea typeface="Calibri"/>
                <a:cs typeface="Calibri"/>
                <a:sym typeface="Calibri"/>
              </a:rPr>
              <a:t>Remember</a:t>
            </a:r>
            <a:r>
              <a:rPr i="1" lang="en-US" sz="850">
                <a:solidFill>
                  <a:schemeClr val="dk1"/>
                </a:solidFill>
                <a:latin typeface="Calibri"/>
                <a:ea typeface="Calibri"/>
                <a:cs typeface="Calibri"/>
                <a:sym typeface="Calibri"/>
              </a:rPr>
              <a:t> - Be clear about how you focused spending on key groups such as SEND, girls and disadvantaged pupils. </a:t>
            </a:r>
            <a:endParaRPr/>
          </a:p>
        </p:txBody>
      </p:sp>
      <p:graphicFrame>
        <p:nvGraphicFramePr>
          <p:cNvPr id="92" name="Google Shape;92;p2"/>
          <p:cNvGraphicFramePr/>
          <p:nvPr/>
        </p:nvGraphicFramePr>
        <p:xfrm>
          <a:off x="298297" y="1672070"/>
          <a:ext cx="3000000" cy="3000000"/>
        </p:xfrm>
        <a:graphic>
          <a:graphicData uri="http://schemas.openxmlformats.org/drawingml/2006/table">
            <a:tbl>
              <a:tblPr bandRow="1" firstRow="1">
                <a:noFill/>
                <a:tableStyleId>{A3F9A80A-69B6-41B9-9B36-2D083112DA58}</a:tableStyleId>
              </a:tblPr>
              <a:tblGrid>
                <a:gridCol w="1711975"/>
                <a:gridCol w="2010275"/>
                <a:gridCol w="1807850"/>
              </a:tblGrid>
              <a:tr h="226250">
                <a:tc>
                  <a:txBody>
                    <a:bodyPr/>
                    <a:lstStyle/>
                    <a:p>
                      <a:pPr indent="0" lvl="0" marL="0" marR="0" rtl="0" algn="l">
                        <a:lnSpc>
                          <a:spcPct val="100000"/>
                        </a:lnSpc>
                        <a:spcBef>
                          <a:spcPts val="0"/>
                        </a:spcBef>
                        <a:spcAft>
                          <a:spcPts val="0"/>
                        </a:spcAft>
                        <a:buClr>
                          <a:srgbClr val="000000"/>
                        </a:buClr>
                        <a:buSzPts val="700"/>
                        <a:buFont typeface="Calibri"/>
                        <a:buNone/>
                      </a:pPr>
                      <a:r>
                        <a:rPr lang="en-US" sz="700" u="sng" cap="none" strike="noStrike">
                          <a:solidFill>
                            <a:srgbClr val="000000"/>
                          </a:solidFill>
                          <a:latin typeface="Calibri"/>
                          <a:ea typeface="Calibri"/>
                          <a:cs typeface="Calibri"/>
                          <a:sym typeface="Calibri"/>
                          <a:hlinkClick r:id="rId4">
                            <a:extLst>
                              <a:ext uri="{A12FA001-AC4F-418D-AE19-62706E023703}">
                                <ahyp:hlinkClr val="tx"/>
                              </a:ext>
                            </a:extLst>
                          </a:hlinkClick>
                        </a:rPr>
                        <a:t>Swimming and Water Safety</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u="none" cap="none" strike="noStrike">
                          <a:solidFill>
                            <a:srgbClr val="000000"/>
                          </a:solidFill>
                          <a:latin typeface="Calibri"/>
                          <a:ea typeface="Calibri"/>
                          <a:cs typeface="Calibri"/>
                          <a:sym typeface="Calibri"/>
                        </a:rPr>
                        <a:t>What went well? Supporting evidence?</a:t>
                      </a:r>
                      <a:r>
                        <a:rPr lang="en-US" sz="700" u="none" cap="none" strike="noStrike">
                          <a:solidFill>
                            <a:srgbClr val="000000"/>
                          </a:solidFill>
                          <a:latin typeface="Calibri"/>
                          <a:ea typeface="Calibri"/>
                          <a:cs typeface="Calibri"/>
                          <a:sym typeface="Calibri"/>
                        </a:rPr>
                        <a:t>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What didn't go well? Supporting evidence?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1. </a:t>
                      </a:r>
                      <a:r>
                        <a:rPr lang="en-US" sz="700" u="none" cap="none" strike="noStrike">
                          <a:latin typeface="Calibri"/>
                          <a:ea typeface="Calibri"/>
                          <a:cs typeface="Calibri"/>
                          <a:sym typeface="Calibri"/>
                        </a:rPr>
                        <a:t>Swim competently, confidently and proficiently over a distance of at least 25 metres</a:t>
                      </a:r>
                      <a:endParaRPr sz="700" u="none" cap="none" strike="noStrike">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700">
                          <a:solidFill>
                            <a:srgbClr val="000000"/>
                          </a:solidFill>
                          <a:latin typeface="Calibri"/>
                          <a:ea typeface="Calibri"/>
                          <a:cs typeface="Calibri"/>
                          <a:sym typeface="Calibri"/>
                        </a:rPr>
                        <a:t>97% of pupils in year 6 can swim 25 metres. </a:t>
                      </a:r>
                      <a:endParaRPr>
                        <a:solidFill>
                          <a:srgbClr val="000000"/>
                        </a:solidFill>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rPr lang="en-US" sz="700">
                          <a:latin typeface="Calibri"/>
                          <a:ea typeface="Calibri"/>
                          <a:cs typeface="Calibri"/>
                          <a:sym typeface="Calibri"/>
                        </a:rPr>
                        <a:t>Evidenced on Complete PE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700">
                          <a:latin typeface="Calibri"/>
                          <a:ea typeface="Calibri"/>
                          <a:cs typeface="Calibri"/>
                          <a:sym typeface="Calibri"/>
                        </a:rPr>
                        <a:t>We would like this data to be 100%.</a:t>
                      </a:r>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rPr lang="en-US" sz="700">
                          <a:latin typeface="Calibri"/>
                          <a:ea typeface="Calibri"/>
                          <a:cs typeface="Calibri"/>
                          <a:sym typeface="Calibri"/>
                        </a:rPr>
                        <a:t>Evidenced on Complete PE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a:latin typeface="Calibri"/>
                          <a:ea typeface="Calibri"/>
                          <a:cs typeface="Calibri"/>
                          <a:sym typeface="Calibri"/>
                        </a:rPr>
                        <a:t>2. </a:t>
                      </a:r>
                      <a:r>
                        <a:rPr lang="en-US" sz="700">
                          <a:latin typeface="Calibri"/>
                          <a:ea typeface="Calibri"/>
                          <a:cs typeface="Calibri"/>
                          <a:sym typeface="Calibri"/>
                        </a:rPr>
                        <a:t>Perform safe self-rescue in different water-based situations</a:t>
                      </a:r>
                      <a:endParaRPr sz="700">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700">
                          <a:latin typeface="Calibri"/>
                          <a:ea typeface="Calibri"/>
                          <a:cs typeface="Calibri"/>
                          <a:sym typeface="Calibri"/>
                        </a:rPr>
                        <a:t>97% of pupils in year 6 can perform safe self rescues. </a:t>
                      </a:r>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rPr lang="en-US" sz="700">
                          <a:latin typeface="Calibri"/>
                          <a:ea typeface="Calibri"/>
                          <a:cs typeface="Calibri"/>
                          <a:sym typeface="Calibri"/>
                        </a:rPr>
                        <a:t>Evidenced on Complete PE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700">
                          <a:latin typeface="Calibri"/>
                          <a:ea typeface="Calibri"/>
                          <a:cs typeface="Calibri"/>
                          <a:sym typeface="Calibri"/>
                        </a:rPr>
                        <a:t>We </a:t>
                      </a:r>
                      <a:r>
                        <a:rPr lang="en-US" sz="700">
                          <a:latin typeface="Calibri"/>
                          <a:ea typeface="Calibri"/>
                          <a:cs typeface="Calibri"/>
                          <a:sym typeface="Calibri"/>
                        </a:rPr>
                        <a:t>would</a:t>
                      </a:r>
                      <a:r>
                        <a:rPr lang="en-US" sz="700">
                          <a:latin typeface="Calibri"/>
                          <a:ea typeface="Calibri"/>
                          <a:cs typeface="Calibri"/>
                          <a:sym typeface="Calibri"/>
                        </a:rPr>
                        <a:t> like this data to be 100%.</a:t>
                      </a:r>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rPr lang="en-US" sz="700">
                          <a:latin typeface="Calibri"/>
                          <a:ea typeface="Calibri"/>
                          <a:cs typeface="Calibri"/>
                          <a:sym typeface="Calibri"/>
                        </a:rPr>
                        <a:t>Evidenced on Complete PE Swimming assessment tracker based on information and data collected poolside with swimming teacher.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descr="A screenshot of a computer&#10;&#10;AI-generated content may be incorrect." id="97" name="Google Shape;97;p3"/>
          <p:cNvPicPr preferRelativeResize="0"/>
          <p:nvPr/>
        </p:nvPicPr>
        <p:blipFill rotWithShape="1">
          <a:blip r:embed="rId3">
            <a:alphaModFix/>
          </a:blip>
          <a:srcRect b="0" l="0" r="0" t="0"/>
          <a:stretch/>
        </p:blipFill>
        <p:spPr>
          <a:xfrm>
            <a:off x="-30729" y="0"/>
            <a:ext cx="6187224" cy="4322536"/>
          </a:xfrm>
          <a:prstGeom prst="rect">
            <a:avLst/>
          </a:prstGeom>
          <a:noFill/>
          <a:ln>
            <a:noFill/>
          </a:ln>
        </p:spPr>
      </p:pic>
      <p:sp>
        <p:nvSpPr>
          <p:cNvPr id="98" name="Google Shape;98;p3"/>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Calibri"/>
                <a:ea typeface="Calibri"/>
                <a:cs typeface="Calibri"/>
                <a:sym typeface="Calibri"/>
              </a:rPr>
              <a:t>Review of the last academic year (2024/2025)</a:t>
            </a:r>
            <a:endParaRPr/>
          </a:p>
        </p:txBody>
      </p:sp>
      <p:sp>
        <p:nvSpPr>
          <p:cNvPr id="99" name="Google Shape;99;p3"/>
          <p:cNvSpPr/>
          <p:nvPr/>
        </p:nvSpPr>
        <p:spPr>
          <a:xfrm>
            <a:off x="174504" y="167948"/>
            <a:ext cx="5870308" cy="43932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aphicFrame>
        <p:nvGraphicFramePr>
          <p:cNvPr id="100" name="Google Shape;100;p3"/>
          <p:cNvGraphicFramePr/>
          <p:nvPr/>
        </p:nvGraphicFramePr>
        <p:xfrm>
          <a:off x="241825" y="283020"/>
          <a:ext cx="3000000" cy="3000000"/>
        </p:xfrm>
        <a:graphic>
          <a:graphicData uri="http://schemas.openxmlformats.org/drawingml/2006/table">
            <a:tbl>
              <a:tblPr bandRow="1" firstRow="1">
                <a:noFill/>
                <a:tableStyleId>{A3F9A80A-69B6-41B9-9B36-2D083112DA58}</a:tableStyleId>
              </a:tblPr>
              <a:tblGrid>
                <a:gridCol w="1711975"/>
                <a:gridCol w="2010275"/>
                <a:gridCol w="1807850"/>
              </a:tblGrid>
              <a:tr h="226250">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Key areas as outlined in PE and sport premium guidance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What went well? Supporting evidence?</a:t>
                      </a:r>
                      <a:r>
                        <a:rPr lang="en-US" sz="700">
                          <a:solidFill>
                            <a:srgbClr val="000000"/>
                          </a:solidFill>
                          <a:latin typeface="Calibri"/>
                          <a:ea typeface="Calibri"/>
                          <a:cs typeface="Calibri"/>
                          <a:sym typeface="Calibri"/>
                        </a:rPr>
                        <a:t>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What didn't go well? Supporting evidence?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rgbClr val="3A7D22"/>
                        </a:buClr>
                        <a:buSzPts val="700"/>
                        <a:buFont typeface="Calibri"/>
                        <a:buNone/>
                      </a:pPr>
                      <a:r>
                        <a:rPr b="1" lang="en-US" sz="700">
                          <a:solidFill>
                            <a:srgbClr val="38761D"/>
                          </a:solidFill>
                          <a:latin typeface="Calibri"/>
                          <a:ea typeface="Calibri"/>
                          <a:cs typeface="Calibri"/>
                          <a:sym typeface="Calibri"/>
                        </a:rPr>
                        <a:t>1. </a:t>
                      </a:r>
                      <a:r>
                        <a:rPr lang="en-US" sz="700">
                          <a:solidFill>
                            <a:srgbClr val="38761D"/>
                          </a:solidFill>
                          <a:latin typeface="Calibri"/>
                          <a:ea typeface="Calibri"/>
                          <a:cs typeface="Calibri"/>
                          <a:sym typeface="Calibri"/>
                        </a:rPr>
                        <a:t>Increasing confidence, knowledge and skills of all staff in teaching PE and sporting activities prioritising CPD and training where needed</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p>
                      <a:pPr indent="0" lvl="0" marL="0" marR="0" rtl="0" algn="l">
                        <a:spcBef>
                          <a:spcPts val="0"/>
                        </a:spcBef>
                        <a:spcAft>
                          <a:spcPts val="0"/>
                        </a:spcAft>
                        <a:buNone/>
                      </a:pPr>
                      <a:r>
                        <a:t/>
                      </a:r>
                      <a:endParaRPr sz="700">
                        <a:solidFill>
                          <a:srgbClr val="38761D"/>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1200"/>
                        </a:spcBef>
                        <a:spcAft>
                          <a:spcPts val="1200"/>
                        </a:spcAft>
                        <a:buClr>
                          <a:schemeClr val="dk1"/>
                        </a:buClr>
                        <a:buSzPts val="1100"/>
                        <a:buFont typeface="Arial"/>
                        <a:buNone/>
                      </a:pPr>
                      <a:r>
                        <a:rPr lang="en-US" sz="700">
                          <a:solidFill>
                            <a:srgbClr val="38761D"/>
                          </a:solidFill>
                          <a:latin typeface="Arial"/>
                          <a:ea typeface="Arial"/>
                          <a:cs typeface="Arial"/>
                          <a:sym typeface="Arial"/>
                        </a:rPr>
                        <a:t>Continued investment in the GETSET4PE platform has delivered measurable, high-value outcomes for both staff and pupils. By providing teachers with high-quality lesson plans, video demonstrations and clear progression frameworks, confidence in teaching a wider range of sports has increased from 60% to 80%. This has directly improved the quality of first-time teaching, ensuring lessons are consistently well-structured, inclusive and appropriately challenging for all pupils. Pupil voice surveys also demonstrate a positive impact, with overall satisfaction increasing by 15% and 84% of pupils now reporting that PE is 'always fun', compared with 69% previously. Developing this positive attitude towards physical activity from an early age is essential in fostering lifelong healthy habits and active lifestyles. </a:t>
                      </a:r>
                      <a:endParaRPr sz="700">
                        <a:solidFill>
                          <a:srgbClr val="38761D"/>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Clr>
                          <a:srgbClr val="3A7D22"/>
                        </a:buClr>
                        <a:buSzPts val="650"/>
                        <a:buFont typeface="Calibri"/>
                        <a:buNone/>
                      </a:pPr>
                      <a:r>
                        <a:rPr lang="en-US" sz="700">
                          <a:solidFill>
                            <a:srgbClr val="38761D"/>
                          </a:solidFill>
                          <a:latin typeface="Calibri"/>
                          <a:ea typeface="Calibri"/>
                          <a:cs typeface="Calibri"/>
                          <a:sym typeface="Calibri"/>
                        </a:rPr>
                        <a:t>Staff confidence has improved considerably; however, 20% of staff still do not feel fully confident delivering PE. Continuing to build staff expertise through coaching, CPD and the effective use of GETSET4PE will remain a priority to ensure consistently high-quality teaching across the school. </a:t>
                      </a:r>
                      <a:endParaRPr sz="700">
                        <a:solidFill>
                          <a:srgbClr val="38761D"/>
                        </a:solidFill>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rgbClr val="1F5C99"/>
                        </a:buClr>
                        <a:buSzPts val="700"/>
                        <a:buFont typeface="Calibri"/>
                        <a:buNone/>
                      </a:pPr>
                      <a:r>
                        <a:rPr b="1" lang="en-US" sz="700">
                          <a:solidFill>
                            <a:srgbClr val="1C4587"/>
                          </a:solidFill>
                          <a:latin typeface="Calibri"/>
                          <a:ea typeface="Calibri"/>
                          <a:cs typeface="Calibri"/>
                          <a:sym typeface="Calibri"/>
                        </a:rPr>
                        <a:t>2. </a:t>
                      </a:r>
                      <a:r>
                        <a:rPr lang="en-US" sz="700">
                          <a:solidFill>
                            <a:srgbClr val="1C4587"/>
                          </a:solidFill>
                          <a:latin typeface="Calibri"/>
                          <a:ea typeface="Calibri"/>
                          <a:cs typeface="Calibri"/>
                          <a:sym typeface="Calibri"/>
                        </a:rPr>
                        <a:t>Increasing engagement of all pupils in regular physical activity and sporting activities</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p>
                      <a:pPr indent="0" lvl="0" marL="0" marR="0" rtl="0" algn="l">
                        <a:spcBef>
                          <a:spcPts val="0"/>
                        </a:spcBef>
                        <a:spcAft>
                          <a:spcPts val="0"/>
                        </a:spcAft>
                        <a:buNone/>
                      </a:pPr>
                      <a:r>
                        <a:t/>
                      </a:r>
                      <a:endParaRPr sz="700">
                        <a:solidFill>
                          <a:srgbClr val="1C4587"/>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solidFill>
                            <a:srgbClr val="1C4587"/>
                          </a:solidFill>
                          <a:latin typeface="Arial"/>
                          <a:ea typeface="Arial"/>
                          <a:cs typeface="Arial"/>
                          <a:sym typeface="Arial"/>
                        </a:rPr>
                        <a:t>The implementation of the Outdoor Play and Learning (OPAL) programme has been a standout success, completely reshaping our </a:t>
                      </a:r>
                      <a:r>
                        <a:rPr lang="en-US" sz="700">
                          <a:solidFill>
                            <a:srgbClr val="1C4587"/>
                          </a:solidFill>
                          <a:latin typeface="Arial"/>
                          <a:ea typeface="Arial"/>
                          <a:cs typeface="Arial"/>
                          <a:sym typeface="Arial"/>
                        </a:rPr>
                        <a:t>break time</a:t>
                      </a:r>
                      <a:r>
                        <a:rPr lang="en-US" sz="700">
                          <a:solidFill>
                            <a:srgbClr val="1C4587"/>
                          </a:solidFill>
                          <a:latin typeface="Arial"/>
                          <a:ea typeface="Arial"/>
                          <a:cs typeface="Arial"/>
                          <a:sym typeface="Arial"/>
                        </a:rPr>
                        <a:t> provision. By offering varied zones and accessible equipment, we have successfully engaged 85% of all pupils in daily, active outdoor play—significantly increasing their overall physical activity levels and social collaboration during </a:t>
                      </a:r>
                      <a:r>
                        <a:rPr lang="en-US" sz="700">
                          <a:solidFill>
                            <a:srgbClr val="1C4587"/>
                          </a:solidFill>
                          <a:latin typeface="Arial"/>
                          <a:ea typeface="Arial"/>
                          <a:cs typeface="Arial"/>
                          <a:sym typeface="Arial"/>
                        </a:rPr>
                        <a:t>unstructured</a:t>
                      </a:r>
                      <a:r>
                        <a:rPr lang="en-US" sz="700">
                          <a:solidFill>
                            <a:srgbClr val="1C4587"/>
                          </a:solidFill>
                          <a:latin typeface="Arial"/>
                          <a:ea typeface="Arial"/>
                          <a:cs typeface="Arial"/>
                          <a:sym typeface="Arial"/>
                        </a:rPr>
                        <a:t> time. We have also successfully broadened our extra-curricular sports provision to offer high-quality, targeted clubs, including netball, football, and gymnastics. This diverse menu of activities ensured high engagement, enabled children to apply their PE skills in sport-specific settings, and encouraged more pupils to build regular physical activity into their daily routines.</a:t>
                      </a:r>
                      <a:endParaRPr sz="700">
                        <a:solidFill>
                          <a:srgbClr val="1C4587"/>
                        </a:solidFill>
                        <a:latin typeface="Arial"/>
                        <a:ea typeface="Arial"/>
                        <a:cs typeface="Arial"/>
                        <a:sym typeface="Arial"/>
                      </a:endParaRPr>
                    </a:p>
                    <a:p>
                      <a:pPr indent="0" lvl="0" marL="0" marR="0" rtl="0" algn="l">
                        <a:spcBef>
                          <a:spcPts val="0"/>
                        </a:spcBef>
                        <a:spcAft>
                          <a:spcPts val="0"/>
                        </a:spcAft>
                        <a:buClr>
                          <a:srgbClr val="1F5C99"/>
                        </a:buClr>
                        <a:buSzPts val="650"/>
                        <a:buFont typeface="Calibri"/>
                        <a:buNone/>
                      </a:pPr>
                      <a:r>
                        <a:t/>
                      </a:r>
                      <a:endParaRPr sz="700">
                        <a:solidFill>
                          <a:srgbClr val="1C4587"/>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Font typeface="Arial"/>
                        <a:buNone/>
                      </a:pPr>
                      <a:r>
                        <a:rPr lang="en-US" sz="700">
                          <a:solidFill>
                            <a:srgbClr val="1C4587"/>
                          </a:solidFill>
                          <a:latin typeface="Calibri"/>
                          <a:ea typeface="Calibri"/>
                          <a:cs typeface="Calibri"/>
                          <a:sym typeface="Calibri"/>
                        </a:rPr>
                        <a:t>Whilst the proportion of active pupils has increased to 85%, not all pupils are yet achieving the recommended 60 minutes of physical activity every day. Continuing to target the least active pupils and strengthening opportunities for activity both during and beyond the school day will remain a priority next year. </a:t>
                      </a:r>
                      <a:endParaRPr sz="700">
                        <a:solidFill>
                          <a:srgbClr val="1C4587"/>
                        </a:solidFill>
                      </a:endParaRPr>
                    </a:p>
                    <a:p>
                      <a:pPr indent="0" lvl="0" marL="0" marR="0" rtl="0" algn="l">
                        <a:spcBef>
                          <a:spcPts val="0"/>
                        </a:spcBef>
                        <a:spcAft>
                          <a:spcPts val="0"/>
                        </a:spcAft>
                        <a:buClr>
                          <a:schemeClr val="dk1"/>
                        </a:buClr>
                        <a:buSzPts val="650"/>
                        <a:buFont typeface="Arial"/>
                        <a:buNone/>
                      </a:pPr>
                      <a:r>
                        <a:t/>
                      </a:r>
                      <a:endParaRPr sz="700">
                        <a:solidFill>
                          <a:srgbClr val="1C4587"/>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descr="A screenshot of a computer&#10;&#10;AI-generated content may be incorrect." id="105" name="Google Shape;105;p4"/>
          <p:cNvPicPr preferRelativeResize="0"/>
          <p:nvPr/>
        </p:nvPicPr>
        <p:blipFill rotWithShape="1">
          <a:blip r:embed="rId3">
            <a:alphaModFix/>
          </a:blip>
          <a:srcRect b="0" l="0" r="0" t="0"/>
          <a:stretch/>
        </p:blipFill>
        <p:spPr>
          <a:xfrm>
            <a:off x="-30729" y="0"/>
            <a:ext cx="6187224" cy="4322536"/>
          </a:xfrm>
          <a:prstGeom prst="rect">
            <a:avLst/>
          </a:prstGeom>
          <a:noFill/>
          <a:ln>
            <a:noFill/>
          </a:ln>
        </p:spPr>
      </p:pic>
      <p:sp>
        <p:nvSpPr>
          <p:cNvPr id="106" name="Google Shape;106;p4"/>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Calibri"/>
                <a:ea typeface="Calibri"/>
                <a:cs typeface="Calibri"/>
                <a:sym typeface="Calibri"/>
              </a:rPr>
              <a:t>Review of the last academic year (2024/2025)</a:t>
            </a:r>
            <a:endParaRPr/>
          </a:p>
        </p:txBody>
      </p:sp>
      <p:sp>
        <p:nvSpPr>
          <p:cNvPr id="107" name="Google Shape;107;p4"/>
          <p:cNvSpPr/>
          <p:nvPr/>
        </p:nvSpPr>
        <p:spPr>
          <a:xfrm>
            <a:off x="174504" y="167948"/>
            <a:ext cx="5870308" cy="43932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aphicFrame>
        <p:nvGraphicFramePr>
          <p:cNvPr id="108" name="Google Shape;108;p4"/>
          <p:cNvGraphicFramePr/>
          <p:nvPr/>
        </p:nvGraphicFramePr>
        <p:xfrm>
          <a:off x="241825" y="283020"/>
          <a:ext cx="3000000" cy="3000000"/>
        </p:xfrm>
        <a:graphic>
          <a:graphicData uri="http://schemas.openxmlformats.org/drawingml/2006/table">
            <a:tbl>
              <a:tblPr bandRow="1" firstRow="1">
                <a:noFill/>
                <a:tableStyleId>{A3F9A80A-69B6-41B9-9B36-2D083112DA58}</a:tableStyleId>
              </a:tblPr>
              <a:tblGrid>
                <a:gridCol w="1711975"/>
                <a:gridCol w="2010275"/>
                <a:gridCol w="1807850"/>
              </a:tblGrid>
              <a:tr h="226250">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Key areas as outlined in PE and sport premium guidance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What went well? Supporting evidence?</a:t>
                      </a:r>
                      <a:r>
                        <a:rPr lang="en-US" sz="700">
                          <a:solidFill>
                            <a:srgbClr val="000000"/>
                          </a:solidFill>
                          <a:latin typeface="Calibri"/>
                          <a:ea typeface="Calibri"/>
                          <a:cs typeface="Calibri"/>
                          <a:sym typeface="Calibri"/>
                        </a:rPr>
                        <a:t>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What didn't go well? Supporting evidence?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rgbClr val="FF0000"/>
                        </a:buClr>
                        <a:buSzPts val="700"/>
                        <a:buFont typeface="Calibri"/>
                        <a:buNone/>
                      </a:pPr>
                      <a:r>
                        <a:rPr b="1" lang="en-US" sz="600">
                          <a:solidFill>
                            <a:srgbClr val="990000"/>
                          </a:solidFill>
                          <a:latin typeface="Calibri"/>
                          <a:ea typeface="Calibri"/>
                          <a:cs typeface="Calibri"/>
                          <a:sym typeface="Calibri"/>
                        </a:rPr>
                        <a:t>3. </a:t>
                      </a:r>
                      <a:r>
                        <a:rPr lang="en-US" sz="600">
                          <a:solidFill>
                            <a:srgbClr val="990000"/>
                          </a:solidFill>
                          <a:latin typeface="Calibri"/>
                          <a:ea typeface="Calibri"/>
                          <a:cs typeface="Calibri"/>
                          <a:sym typeface="Calibri"/>
                        </a:rPr>
                        <a:t>Raising the profile of PE and sport across the school, to support whole school improvement</a:t>
                      </a:r>
                      <a:endParaRPr sz="600">
                        <a:solidFill>
                          <a:srgbClr val="990000"/>
                        </a:solidFill>
                        <a:latin typeface="Calibri"/>
                        <a:ea typeface="Calibri"/>
                        <a:cs typeface="Calibri"/>
                        <a:sym typeface="Calibri"/>
                      </a:endParaRPr>
                    </a:p>
                    <a:p>
                      <a:pPr indent="0" lvl="0" marL="0" marR="0" rtl="0" algn="l">
                        <a:spcBef>
                          <a:spcPts val="0"/>
                        </a:spcBef>
                        <a:spcAft>
                          <a:spcPts val="0"/>
                        </a:spcAft>
                        <a:buNone/>
                      </a:pPr>
                      <a:r>
                        <a:t/>
                      </a:r>
                      <a:endParaRPr sz="600">
                        <a:solidFill>
                          <a:srgbClr val="990000"/>
                        </a:solidFill>
                        <a:latin typeface="Calibri"/>
                        <a:ea typeface="Calibri"/>
                        <a:cs typeface="Calibri"/>
                        <a:sym typeface="Calibri"/>
                      </a:endParaRPr>
                    </a:p>
                    <a:p>
                      <a:pPr indent="0" lvl="0" marL="0" marR="0" rtl="0" algn="l">
                        <a:spcBef>
                          <a:spcPts val="0"/>
                        </a:spcBef>
                        <a:spcAft>
                          <a:spcPts val="0"/>
                        </a:spcAft>
                        <a:buNone/>
                      </a:pPr>
                      <a:r>
                        <a:t/>
                      </a:r>
                      <a:endParaRPr sz="600">
                        <a:solidFill>
                          <a:srgbClr val="990000"/>
                        </a:solidFill>
                        <a:latin typeface="Calibri"/>
                        <a:ea typeface="Calibri"/>
                        <a:cs typeface="Calibri"/>
                        <a:sym typeface="Calibri"/>
                      </a:endParaRPr>
                    </a:p>
                    <a:p>
                      <a:pPr indent="0" lvl="0" marL="0" marR="0" rtl="0" algn="l">
                        <a:spcBef>
                          <a:spcPts val="0"/>
                        </a:spcBef>
                        <a:spcAft>
                          <a:spcPts val="0"/>
                        </a:spcAft>
                        <a:buNone/>
                      </a:pPr>
                      <a:r>
                        <a:t/>
                      </a:r>
                      <a:endParaRPr sz="600">
                        <a:solidFill>
                          <a:srgbClr val="990000"/>
                        </a:solidFill>
                        <a:latin typeface="Calibri"/>
                        <a:ea typeface="Calibri"/>
                        <a:cs typeface="Calibri"/>
                        <a:sym typeface="Calibri"/>
                      </a:endParaRPr>
                    </a:p>
                    <a:p>
                      <a:pPr indent="0" lvl="0" marL="0" marR="0" rtl="0" algn="l">
                        <a:spcBef>
                          <a:spcPts val="0"/>
                        </a:spcBef>
                        <a:spcAft>
                          <a:spcPts val="0"/>
                        </a:spcAft>
                        <a:buNone/>
                      </a:pPr>
                      <a:r>
                        <a:t/>
                      </a:r>
                      <a:endParaRPr sz="600">
                        <a:solidFill>
                          <a:srgbClr val="990000"/>
                        </a:solidFill>
                        <a:latin typeface="Calibri"/>
                        <a:ea typeface="Calibri"/>
                        <a:cs typeface="Calibri"/>
                        <a:sym typeface="Calibri"/>
                      </a:endParaRPr>
                    </a:p>
                    <a:p>
                      <a:pPr indent="0" lvl="0" marL="0" marR="0" rtl="0" algn="l">
                        <a:spcBef>
                          <a:spcPts val="0"/>
                        </a:spcBef>
                        <a:spcAft>
                          <a:spcPts val="0"/>
                        </a:spcAft>
                        <a:buNone/>
                      </a:pPr>
                      <a:r>
                        <a:t/>
                      </a:r>
                      <a:endParaRPr sz="600">
                        <a:solidFill>
                          <a:srgbClr val="990000"/>
                        </a:solidFill>
                        <a:latin typeface="Calibri"/>
                        <a:ea typeface="Calibri"/>
                        <a:cs typeface="Calibri"/>
                        <a:sym typeface="Calibri"/>
                      </a:endParaRPr>
                    </a:p>
                    <a:p>
                      <a:pPr indent="0" lvl="0" marL="0" marR="0" rtl="0" algn="l">
                        <a:spcBef>
                          <a:spcPts val="0"/>
                        </a:spcBef>
                        <a:spcAft>
                          <a:spcPts val="0"/>
                        </a:spcAft>
                        <a:buNone/>
                      </a:pPr>
                      <a:r>
                        <a:t/>
                      </a:r>
                      <a:endParaRPr sz="600">
                        <a:solidFill>
                          <a:srgbClr val="990000"/>
                        </a:solidFill>
                        <a:latin typeface="Calibri"/>
                        <a:ea typeface="Calibri"/>
                        <a:cs typeface="Calibri"/>
                        <a:sym typeface="Calibri"/>
                      </a:endParaRPr>
                    </a:p>
                    <a:p>
                      <a:pPr indent="0" lvl="0" marL="0" marR="0" rtl="0" algn="l">
                        <a:spcBef>
                          <a:spcPts val="0"/>
                        </a:spcBef>
                        <a:spcAft>
                          <a:spcPts val="0"/>
                        </a:spcAft>
                        <a:buNone/>
                      </a:pPr>
                      <a:r>
                        <a:t/>
                      </a:r>
                      <a:endParaRPr sz="600">
                        <a:solidFill>
                          <a:srgbClr val="99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SzPts val="1100"/>
                        <a:buNone/>
                      </a:pPr>
                      <a:r>
                        <a:rPr lang="en-US" sz="600">
                          <a:solidFill>
                            <a:srgbClr val="990000"/>
                          </a:solidFill>
                          <a:latin typeface="Calibri"/>
                          <a:ea typeface="Calibri"/>
                          <a:cs typeface="Calibri"/>
                          <a:sym typeface="Calibri"/>
                        </a:rPr>
                        <a:t>We have embedded a whole-school culture that celebrates movement, physical activity (PA), and sporting achievements. By using weekly assemblies and dedicated sections in the school newsletter, physical accomplishment is regularly highlighted and valued across the school community. This visual recognition has significantly boosted pupil motivation and encouraged broader participation. </a:t>
                      </a:r>
                      <a:r>
                        <a:rPr lang="en-US" sz="600">
                          <a:solidFill>
                            <a:srgbClr val="990000"/>
                          </a:solidFill>
                          <a:latin typeface="Calibri"/>
                          <a:ea typeface="Calibri"/>
                          <a:cs typeface="Calibri"/>
                          <a:sym typeface="Calibri"/>
                        </a:rPr>
                        <a:t>Additionally</a:t>
                      </a:r>
                      <a:r>
                        <a:rPr lang="en-US" sz="600">
                          <a:solidFill>
                            <a:srgbClr val="990000"/>
                          </a:solidFill>
                          <a:latin typeface="Calibri"/>
                          <a:ea typeface="Calibri"/>
                          <a:cs typeface="Calibri"/>
                          <a:sym typeface="Calibri"/>
                        </a:rPr>
                        <a:t>, Teachers have successfully integrated active movement breaks and physically active learning strategies across the classroom curriculum to encourage children to be more physically active. Moving beyond PE lessons, this approach has directly boosted pupil concentration, improved cognitive focus, and helped manage energy levels during academic lessons. Lastly, By combining structured PE, active classrooms, active lunchtimes, and home engagement, 85% of our pupils now achieve the national target of 60 minutes of physical activity daily. Inspiring children to view movement positively throughout the day has created a strong foundation for both academic performance and lifelong healthy habits.</a:t>
                      </a:r>
                      <a:endParaRPr sz="600">
                        <a:solidFill>
                          <a:srgbClr val="99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600">
                          <a:solidFill>
                            <a:srgbClr val="990000"/>
                          </a:solidFill>
                          <a:latin typeface="Calibri"/>
                          <a:ea typeface="Calibri"/>
                          <a:cs typeface="Calibri"/>
                          <a:sym typeface="Calibri"/>
                        </a:rPr>
                        <a:t>Whilst the proportion of active pupils has increased to 85%, not all pupils are yet achieving the recommended 60 minutes of physical activity every day. Continuing to target the least active pupils and strengthening opportunities for activity both during and beyond the school day will remain a priority next year. </a:t>
                      </a:r>
                      <a:endParaRPr sz="600">
                        <a:solidFill>
                          <a:srgbClr val="990000"/>
                        </a:solidFill>
                        <a:latin typeface="Calibri"/>
                        <a:ea typeface="Calibri"/>
                        <a:cs typeface="Calibri"/>
                        <a:sym typeface="Calibri"/>
                      </a:endParaRPr>
                    </a:p>
                    <a:p>
                      <a:pPr indent="0" lvl="0" marL="0" marR="0" rtl="0" algn="l">
                        <a:spcBef>
                          <a:spcPts val="0"/>
                        </a:spcBef>
                        <a:spcAft>
                          <a:spcPts val="0"/>
                        </a:spcAft>
                        <a:buNone/>
                      </a:pPr>
                      <a:r>
                        <a:t/>
                      </a:r>
                      <a:endParaRPr sz="600">
                        <a:solidFill>
                          <a:srgbClr val="99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rgbClr val="78206E"/>
                        </a:buClr>
                        <a:buSzPts val="700"/>
                        <a:buFont typeface="Calibri"/>
                        <a:buNone/>
                      </a:pPr>
                      <a:r>
                        <a:rPr b="1" lang="en-US" sz="600">
                          <a:solidFill>
                            <a:srgbClr val="351C75"/>
                          </a:solidFill>
                          <a:latin typeface="Calibri"/>
                          <a:ea typeface="Calibri"/>
                          <a:cs typeface="Calibri"/>
                          <a:sym typeface="Calibri"/>
                        </a:rPr>
                        <a:t>4. </a:t>
                      </a:r>
                      <a:r>
                        <a:rPr lang="en-US" sz="600">
                          <a:solidFill>
                            <a:srgbClr val="351C75"/>
                          </a:solidFill>
                          <a:latin typeface="Calibri"/>
                          <a:ea typeface="Calibri"/>
                          <a:cs typeface="Calibri"/>
                          <a:sym typeface="Calibri"/>
                        </a:rPr>
                        <a:t>Offer a broader and more equal experience of a range of sports and physical activities to all pupils and ensure equal access to sport for boys and girls</a:t>
                      </a:r>
                      <a:endParaRPr sz="600">
                        <a:solidFill>
                          <a:srgbClr val="351C75"/>
                        </a:solidFill>
                        <a:latin typeface="Calibri"/>
                        <a:ea typeface="Calibri"/>
                        <a:cs typeface="Calibri"/>
                        <a:sym typeface="Calibri"/>
                      </a:endParaRPr>
                    </a:p>
                    <a:p>
                      <a:pPr indent="0" lvl="0" marL="0" marR="0" rtl="0" algn="l">
                        <a:spcBef>
                          <a:spcPts val="0"/>
                        </a:spcBef>
                        <a:spcAft>
                          <a:spcPts val="0"/>
                        </a:spcAft>
                        <a:buNone/>
                      </a:pPr>
                      <a:r>
                        <a:t/>
                      </a:r>
                      <a:endParaRPr sz="600">
                        <a:solidFill>
                          <a:srgbClr val="351C75"/>
                        </a:solidFill>
                        <a:latin typeface="Calibri"/>
                        <a:ea typeface="Calibri"/>
                        <a:cs typeface="Calibri"/>
                        <a:sym typeface="Calibri"/>
                      </a:endParaRPr>
                    </a:p>
                    <a:p>
                      <a:pPr indent="0" lvl="0" marL="0" marR="0" rtl="0" algn="l">
                        <a:spcBef>
                          <a:spcPts val="0"/>
                        </a:spcBef>
                        <a:spcAft>
                          <a:spcPts val="0"/>
                        </a:spcAft>
                        <a:buNone/>
                      </a:pPr>
                      <a:r>
                        <a:t/>
                      </a:r>
                      <a:endParaRPr sz="600">
                        <a:solidFill>
                          <a:srgbClr val="351C75"/>
                        </a:solidFill>
                        <a:latin typeface="Calibri"/>
                        <a:ea typeface="Calibri"/>
                        <a:cs typeface="Calibri"/>
                        <a:sym typeface="Calibri"/>
                      </a:endParaRPr>
                    </a:p>
                    <a:p>
                      <a:pPr indent="0" lvl="0" marL="0" marR="0" rtl="0" algn="l">
                        <a:spcBef>
                          <a:spcPts val="0"/>
                        </a:spcBef>
                        <a:spcAft>
                          <a:spcPts val="0"/>
                        </a:spcAft>
                        <a:buNone/>
                      </a:pPr>
                      <a:r>
                        <a:t/>
                      </a:r>
                      <a:endParaRPr sz="600">
                        <a:solidFill>
                          <a:srgbClr val="351C75"/>
                        </a:solidFill>
                        <a:latin typeface="Calibri"/>
                        <a:ea typeface="Calibri"/>
                        <a:cs typeface="Calibri"/>
                        <a:sym typeface="Calibri"/>
                      </a:endParaRPr>
                    </a:p>
                    <a:p>
                      <a:pPr indent="0" lvl="0" marL="0" marR="0" rtl="0" algn="l">
                        <a:spcBef>
                          <a:spcPts val="0"/>
                        </a:spcBef>
                        <a:spcAft>
                          <a:spcPts val="0"/>
                        </a:spcAft>
                        <a:buNone/>
                      </a:pPr>
                      <a:r>
                        <a:t/>
                      </a:r>
                      <a:endParaRPr sz="600">
                        <a:solidFill>
                          <a:srgbClr val="351C75"/>
                        </a:solidFill>
                        <a:latin typeface="Calibri"/>
                        <a:ea typeface="Calibri"/>
                        <a:cs typeface="Calibri"/>
                        <a:sym typeface="Calibri"/>
                      </a:endParaRPr>
                    </a:p>
                    <a:p>
                      <a:pPr indent="0" lvl="0" marL="0" marR="0" rtl="0" algn="l">
                        <a:spcBef>
                          <a:spcPts val="0"/>
                        </a:spcBef>
                        <a:spcAft>
                          <a:spcPts val="0"/>
                        </a:spcAft>
                        <a:buNone/>
                      </a:pPr>
                      <a:r>
                        <a:t/>
                      </a:r>
                      <a:endParaRPr sz="600">
                        <a:solidFill>
                          <a:srgbClr val="351C75"/>
                        </a:solidFill>
                        <a:latin typeface="Calibri"/>
                        <a:ea typeface="Calibri"/>
                        <a:cs typeface="Calibri"/>
                        <a:sym typeface="Calibri"/>
                      </a:endParaRPr>
                    </a:p>
                    <a:p>
                      <a:pPr indent="0" lvl="0" marL="0" marR="0" rtl="0" algn="l">
                        <a:spcBef>
                          <a:spcPts val="0"/>
                        </a:spcBef>
                        <a:spcAft>
                          <a:spcPts val="0"/>
                        </a:spcAft>
                        <a:buNone/>
                      </a:pPr>
                      <a:r>
                        <a:t/>
                      </a:r>
                      <a:endParaRPr sz="600">
                        <a:solidFill>
                          <a:srgbClr val="351C75"/>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Clr>
                          <a:srgbClr val="78206E"/>
                        </a:buClr>
                        <a:buSzPts val="600"/>
                        <a:buFont typeface="Calibri"/>
                        <a:buNone/>
                      </a:pPr>
                      <a:r>
                        <a:rPr lang="en-US" sz="600">
                          <a:solidFill>
                            <a:srgbClr val="351C75"/>
                          </a:solidFill>
                          <a:latin typeface="Calibri"/>
                          <a:ea typeface="Calibri"/>
                          <a:cs typeface="Calibri"/>
                          <a:sym typeface="Calibri"/>
                        </a:rPr>
                        <a:t>A key success this year was the increased range of opportunities provided for all pupils to engage in physical activity beyond their timetabled PE lessons. Pupils took part in a variety of internal event days, including an African dance workshop, curling and orienteering, alongside external opportunities through Sporting Futures events. These experiences enabled pupils to develop new skills, increase their enjoyment of physical activity and experience activities that celebrated different cultures, traditions and sporting opportunities from around the world. 100% of pupils who were present on the day participated in the event days, demonstrating the success of these opportunities in engaging the whole school and promoting inclusion, diversity and positive attitudes towards physical activity. </a:t>
                      </a:r>
                      <a:endParaRPr sz="600">
                        <a:solidFill>
                          <a:srgbClr val="351C75"/>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Font typeface="Arial"/>
                        <a:buNone/>
                      </a:pPr>
                      <a:r>
                        <a:rPr lang="en-US" sz="600">
                          <a:solidFill>
                            <a:srgbClr val="351C75"/>
                          </a:solidFill>
                          <a:latin typeface="Calibri"/>
                          <a:ea typeface="Calibri"/>
                          <a:cs typeface="Calibri"/>
                          <a:sym typeface="Calibri"/>
                        </a:rPr>
                        <a:t>Whilst the proportion of active pupils has increased to 85%, not all pupils are yet achieving the recommended 60 minutes of physical activity every day. Continuing to target the least active pupils and strengthening opportunities for activity both during and beyond the school day will remain a priority next year. </a:t>
                      </a:r>
                      <a:endParaRPr sz="600">
                        <a:solidFill>
                          <a:srgbClr val="351C75"/>
                        </a:solidFill>
                        <a:latin typeface="Calibri"/>
                        <a:ea typeface="Calibri"/>
                        <a:cs typeface="Calibri"/>
                        <a:sym typeface="Calibri"/>
                      </a:endParaRPr>
                    </a:p>
                    <a:p>
                      <a:pPr indent="0" lvl="0" marL="0" marR="0" rtl="0" algn="l">
                        <a:spcBef>
                          <a:spcPts val="0"/>
                        </a:spcBef>
                        <a:spcAft>
                          <a:spcPts val="0"/>
                        </a:spcAft>
                        <a:buNone/>
                      </a:pPr>
                      <a:r>
                        <a:t/>
                      </a:r>
                      <a:endParaRPr sz="600">
                        <a:solidFill>
                          <a:srgbClr val="351C75"/>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rgbClr val="BF4F14"/>
                        </a:buClr>
                        <a:buSzPts val="700"/>
                        <a:buFont typeface="Calibri"/>
                        <a:buNone/>
                      </a:pPr>
                      <a:r>
                        <a:rPr b="1" lang="en-US" sz="600">
                          <a:solidFill>
                            <a:srgbClr val="BF4F14"/>
                          </a:solidFill>
                          <a:latin typeface="Calibri"/>
                          <a:ea typeface="Calibri"/>
                          <a:cs typeface="Calibri"/>
                          <a:sym typeface="Calibri"/>
                        </a:rPr>
                        <a:t>5. </a:t>
                      </a:r>
                      <a:r>
                        <a:rPr lang="en-US" sz="600">
                          <a:solidFill>
                            <a:srgbClr val="BF4F14"/>
                          </a:solidFill>
                          <a:latin typeface="Calibri"/>
                          <a:ea typeface="Calibri"/>
                          <a:cs typeface="Calibri"/>
                          <a:sym typeface="Calibri"/>
                        </a:rPr>
                        <a:t>Increasing participation in competitive sport</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600">
                        <a:solidFill>
                          <a:srgbClr val="BF4F14"/>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600">
                        <a:solidFill>
                          <a:srgbClr val="BF4F14"/>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600">
                        <a:solidFill>
                          <a:srgbClr val="BF4F14"/>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600">
                        <a:solidFill>
                          <a:srgbClr val="BF4F14"/>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600">
                        <a:solidFill>
                          <a:srgbClr val="BF4F14"/>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600">
                        <a:solidFill>
                          <a:srgbClr val="BF4F14"/>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600">
                        <a:solidFill>
                          <a:srgbClr val="BF4F14"/>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600">
                        <a:solidFill>
                          <a:srgbClr val="BF4F14"/>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600">
                          <a:solidFill>
                            <a:srgbClr val="BF4F14"/>
                          </a:solidFill>
                          <a:latin typeface="Calibri"/>
                          <a:ea typeface="Calibri"/>
                          <a:cs typeface="Calibri"/>
                          <a:sym typeface="Calibri"/>
                        </a:rPr>
                        <a:t>A key success this year was the increased range of competitive sporting opportunities available to pupils across KS1 and KS2. Through the Sporting Futures subscription, pupils across all year groups were provided with opportunities to represent the school in a wide variety of events, including cross country, athletics, Mini Olympics, rowing and other inter-school competitions. Year 6 pupils also had the opportunity to participate in school teams, including boys’ and girls’ football and mixed netball. These opportunities enabled pupils to develop teamwork, resilience and confidence while experiencing the positive values of competitive sport. Pupils’ achievements, both internally and externally, were celebrated across the school to recognise their efforts and encourage further participation in competitive activities.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600">
                          <a:solidFill>
                            <a:srgbClr val="BF4F14"/>
                          </a:solidFill>
                          <a:latin typeface="Calibri"/>
                          <a:ea typeface="Calibri"/>
                          <a:cs typeface="Calibri"/>
                          <a:sym typeface="Calibri"/>
                        </a:rPr>
                        <a:t>We aim to continue to develop our competition provision by increasing opportunities for pupils across all year groups to participate in a wider range of competitive sporting events. This will include strengthening links with local schools and sporting organisations, ensuring a broad range of activities are available, and encouraging participation from pupils of all abilities. </a:t>
                      </a:r>
                      <a:endParaRPr sz="600">
                        <a:latin typeface="Calibri"/>
                        <a:ea typeface="Calibri"/>
                        <a:cs typeface="Calibri"/>
                        <a:sym typeface="Calibri"/>
                      </a:endParaRPr>
                    </a:p>
                    <a:p>
                      <a:pPr indent="0" lvl="0" marL="0" marR="0" rtl="0" algn="l">
                        <a:spcBef>
                          <a:spcPts val="0"/>
                        </a:spcBef>
                        <a:spcAft>
                          <a:spcPts val="0"/>
                        </a:spcAft>
                        <a:buNone/>
                      </a:pPr>
                      <a:r>
                        <a:t/>
                      </a:r>
                      <a:endParaRPr sz="600">
                        <a:solidFill>
                          <a:srgbClr val="BF4F14"/>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pic>
        <p:nvPicPr>
          <p:cNvPr descr="A screenshot of a computer&#10;&#10;AI-generated content may be incorrect." id="113" name="Google Shape;113;p5"/>
          <p:cNvPicPr preferRelativeResize="0"/>
          <p:nvPr/>
        </p:nvPicPr>
        <p:blipFill rotWithShape="1">
          <a:blip r:embed="rId3">
            <a:alphaModFix/>
          </a:blip>
          <a:srcRect b="0" l="0" r="0" t="0"/>
          <a:stretch/>
        </p:blipFill>
        <p:spPr>
          <a:xfrm>
            <a:off x="-2809" y="0"/>
            <a:ext cx="6166284" cy="4322536"/>
          </a:xfrm>
          <a:prstGeom prst="rect">
            <a:avLst/>
          </a:prstGeom>
          <a:noFill/>
          <a:ln>
            <a:noFill/>
          </a:ln>
        </p:spPr>
      </p:pic>
      <p:sp>
        <p:nvSpPr>
          <p:cNvPr id="114" name="Google Shape;114;p5"/>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Calibri"/>
                <a:ea typeface="Calibri"/>
                <a:cs typeface="Calibri"/>
                <a:sym typeface="Calibri"/>
              </a:rPr>
              <a:t>Aims for the next academic year (2025/2026)</a:t>
            </a:r>
            <a:endParaRPr/>
          </a:p>
        </p:txBody>
      </p:sp>
      <p:graphicFrame>
        <p:nvGraphicFramePr>
          <p:cNvPr id="115" name="Google Shape;115;p5"/>
          <p:cNvGraphicFramePr/>
          <p:nvPr/>
        </p:nvGraphicFramePr>
        <p:xfrm>
          <a:off x="315269" y="701301"/>
          <a:ext cx="3000000" cy="3000000"/>
        </p:xfrm>
        <a:graphic>
          <a:graphicData uri="http://schemas.openxmlformats.org/drawingml/2006/table">
            <a:tbl>
              <a:tblPr bandRow="1" firstRow="1">
                <a:noFill/>
                <a:tableStyleId>{A3F9A80A-69B6-41B9-9B36-2D083112DA58}</a:tableStyleId>
              </a:tblPr>
              <a:tblGrid>
                <a:gridCol w="1711975"/>
                <a:gridCol w="2010275"/>
                <a:gridCol w="1807850"/>
              </a:tblGrid>
              <a:tr h="522175">
                <a:tc>
                  <a:txBody>
                    <a:bodyPr/>
                    <a:lstStyle/>
                    <a:p>
                      <a:pPr indent="0" lvl="0" marL="0" marR="0" rtl="0" algn="l">
                        <a:lnSpc>
                          <a:spcPct val="100000"/>
                        </a:lnSpc>
                        <a:spcBef>
                          <a:spcPts val="0"/>
                        </a:spcBef>
                        <a:spcAft>
                          <a:spcPts val="0"/>
                        </a:spcAft>
                        <a:buClr>
                          <a:srgbClr val="000000"/>
                        </a:buClr>
                        <a:buSzPts val="700"/>
                        <a:buFont typeface="Calibri"/>
                        <a:buNone/>
                      </a:pPr>
                      <a:r>
                        <a:rPr lang="en-US" sz="700" u="sng">
                          <a:solidFill>
                            <a:srgbClr val="000000"/>
                          </a:solidFill>
                          <a:latin typeface="Calibri"/>
                          <a:ea typeface="Calibri"/>
                          <a:cs typeface="Calibri"/>
                          <a:sym typeface="Calibri"/>
                          <a:hlinkClick r:id="rId4">
                            <a:extLst>
                              <a:ext uri="{A12FA001-AC4F-418D-AE19-62706E023703}">
                                <ahyp:hlinkClr val="tx"/>
                              </a:ext>
                            </a:extLst>
                          </a:hlinkClick>
                        </a:rPr>
                        <a:t>Swimming and Water Safety</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What went well? Supporting evidence?</a:t>
                      </a:r>
                      <a:r>
                        <a:rPr lang="en-US" sz="700">
                          <a:solidFill>
                            <a:srgbClr val="000000"/>
                          </a:solidFill>
                          <a:latin typeface="Calibri"/>
                          <a:ea typeface="Calibri"/>
                          <a:cs typeface="Calibri"/>
                          <a:sym typeface="Calibri"/>
                        </a:rPr>
                        <a:t>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What didn't go well? Supporting evidence?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1195875">
                <a:tc>
                  <a:txBody>
                    <a:bodyPr/>
                    <a:lstStyle/>
                    <a:p>
                      <a:pPr indent="0" lvl="0" marL="0" marR="0" rtl="0" algn="l">
                        <a:lnSpc>
                          <a:spcPct val="100000"/>
                        </a:lnSpc>
                        <a:spcBef>
                          <a:spcPts val="0"/>
                        </a:spcBef>
                        <a:spcAft>
                          <a:spcPts val="0"/>
                        </a:spcAft>
                        <a:buClr>
                          <a:schemeClr val="dk1"/>
                        </a:buClr>
                        <a:buSzPts val="700"/>
                        <a:buFont typeface="Calibri"/>
                        <a:buNone/>
                      </a:pPr>
                      <a:r>
                        <a:rPr b="1" lang="en-US" sz="700">
                          <a:latin typeface="Calibri"/>
                          <a:ea typeface="Calibri"/>
                          <a:cs typeface="Calibri"/>
                          <a:sym typeface="Calibri"/>
                        </a:rPr>
                        <a:t>1. </a:t>
                      </a:r>
                      <a:r>
                        <a:rPr lang="en-US" sz="700">
                          <a:latin typeface="Calibri"/>
                          <a:ea typeface="Calibri"/>
                          <a:cs typeface="Calibri"/>
                          <a:sym typeface="Calibri"/>
                        </a:rPr>
                        <a:t>Swim competently, confidently and proficiently over a distance of at least 25m</a:t>
                      </a:r>
                      <a:endParaRPr/>
                    </a:p>
                    <a:p>
                      <a:pPr indent="0" lvl="0" marL="0" marR="0" rtl="0" algn="l">
                        <a:lnSpc>
                          <a:spcPct val="100000"/>
                        </a:lnSpc>
                        <a:spcBef>
                          <a:spcPts val="0"/>
                        </a:spcBef>
                        <a:spcAft>
                          <a:spcPts val="0"/>
                        </a:spcAft>
                        <a:buClr>
                          <a:schemeClr val="dk1"/>
                        </a:buClr>
                        <a:buSzPts val="700"/>
                        <a:buFont typeface="Arial"/>
                        <a:buNone/>
                      </a:pPr>
                      <a:r>
                        <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700">
                          <a:solidFill>
                            <a:srgbClr val="000000"/>
                          </a:solidFill>
                          <a:latin typeface="Calibri"/>
                          <a:ea typeface="Calibri"/>
                          <a:cs typeface="Calibri"/>
                          <a:sym typeface="Calibri"/>
                        </a:rPr>
                        <a:t>Swimming outcomes remained a key strength this year, with 76% of Year 6 pupils being able to use a range of strokes effectively (e.g. front crawl, backstroke,and breaststroke). Additional top-up swimming opportunities were provided for pupils who required further support, ensuring that more pupils were able to develop confidence and water safety skills. The school’s continued commitment to improving swimming provision has supported pupils in becoming safer and more confident in and around water. </a:t>
                      </a:r>
                      <a:endParaRPr b="0"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700">
                          <a:latin typeface="Calibri"/>
                          <a:ea typeface="Calibri"/>
                          <a:cs typeface="Calibri"/>
                          <a:sym typeface="Calibri"/>
                        </a:rPr>
                        <a:t>Although swimming provision remains a strength, fewer pupils achieved the expected swimming outcomes compared with the previous year. 46% of Year 6 pupils were able to swim 25 metres and 72% were able to use a range of strokes effectively. This highlights the need for continued targeted support and additional swimming opportunities to ensure more pupils develop the confidence, competence and water safety skills required to meet the expected standard. </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195875">
                <a:tc>
                  <a:txBody>
                    <a:bodyPr/>
                    <a:lstStyle/>
                    <a:p>
                      <a:pPr indent="0" lvl="0" marL="0" marR="0" rtl="0" algn="l">
                        <a:lnSpc>
                          <a:spcPct val="100000"/>
                        </a:lnSpc>
                        <a:spcBef>
                          <a:spcPts val="0"/>
                        </a:spcBef>
                        <a:spcAft>
                          <a:spcPts val="0"/>
                        </a:spcAft>
                        <a:buClr>
                          <a:schemeClr val="dk1"/>
                        </a:buClr>
                        <a:buSzPts val="700"/>
                        <a:buFont typeface="Calibri"/>
                        <a:buNone/>
                      </a:pPr>
                      <a:r>
                        <a:rPr b="1" lang="en-US" sz="700">
                          <a:latin typeface="Calibri"/>
                          <a:ea typeface="Calibri"/>
                          <a:cs typeface="Calibri"/>
                          <a:sym typeface="Calibri"/>
                        </a:rPr>
                        <a:t>2. </a:t>
                      </a:r>
                      <a:r>
                        <a:rPr lang="en-US" sz="700">
                          <a:latin typeface="Calibri"/>
                          <a:ea typeface="Calibri"/>
                          <a:cs typeface="Calibri"/>
                          <a:sym typeface="Calibri"/>
                        </a:rPr>
                        <a:t>Perform safe self-rescue in different water-based situations</a:t>
                      </a:r>
                      <a:endParaRPr sz="700">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p>
                      <a:pPr indent="0" lvl="0" marL="0" marR="0" rtl="0" algn="l">
                        <a:spcBef>
                          <a:spcPts val="0"/>
                        </a:spcBef>
                        <a:spcAft>
                          <a:spcPts val="0"/>
                        </a:spcAft>
                        <a:buNone/>
                      </a:pPr>
                      <a:r>
                        <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700">
                          <a:latin typeface="Calibri"/>
                          <a:ea typeface="Calibri"/>
                          <a:cs typeface="Calibri"/>
                          <a:sym typeface="Calibri"/>
                        </a:rPr>
                        <a:t>Pupils continued to develop their water safety awareness through swimming lessons, with 52% of Year 6 pupils able to perform safe self-rescue. This demonstrates the positive impact of providing regular opportunities for pupils to practise essential survival skills and develop confidence in the water. </a:t>
                      </a:r>
                      <a:endParaRPr b="0"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US" sz="700">
                          <a:latin typeface="Calibri"/>
                          <a:ea typeface="Calibri"/>
                          <a:cs typeface="Calibri"/>
                          <a:sym typeface="Calibri"/>
                        </a:rPr>
                        <a:t>We can see that the percentage of pupils achieving the safe self-rescue standard has decreased compared with the previous year, with 52% of Year 6 pupils currently meeting this expectation. This highlights the need for continued focus on water safety skills, with targeted support and additional opportunities for pupils to practise and develop their confidence in performing safe self-rescue techniques. </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descr="A screenshot of a computer&#10;&#10;AI-generated content may be incorrect." id="120" name="Google Shape;120;p6"/>
          <p:cNvPicPr preferRelativeResize="0"/>
          <p:nvPr/>
        </p:nvPicPr>
        <p:blipFill rotWithShape="1">
          <a:blip r:embed="rId3">
            <a:alphaModFix/>
          </a:blip>
          <a:srcRect b="0" l="0" r="0" t="0"/>
          <a:stretch/>
        </p:blipFill>
        <p:spPr>
          <a:xfrm>
            <a:off x="-37709" y="0"/>
            <a:ext cx="6201184" cy="4322536"/>
          </a:xfrm>
          <a:prstGeom prst="rect">
            <a:avLst/>
          </a:prstGeom>
          <a:noFill/>
          <a:ln>
            <a:noFill/>
          </a:ln>
        </p:spPr>
      </p:pic>
      <p:sp>
        <p:nvSpPr>
          <p:cNvPr id="121" name="Google Shape;121;p6"/>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Calibri"/>
                <a:ea typeface="Calibri"/>
                <a:cs typeface="Calibri"/>
                <a:sym typeface="Calibri"/>
              </a:rPr>
              <a:t>Review of the last academic year (2024/2025)</a:t>
            </a:r>
            <a:endParaRPr/>
          </a:p>
        </p:txBody>
      </p:sp>
      <p:sp>
        <p:nvSpPr>
          <p:cNvPr id="122" name="Google Shape;122;p6"/>
          <p:cNvSpPr/>
          <p:nvPr/>
        </p:nvSpPr>
        <p:spPr>
          <a:xfrm>
            <a:off x="167524" y="167948"/>
            <a:ext cx="5870308" cy="43932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aphicFrame>
        <p:nvGraphicFramePr>
          <p:cNvPr id="123" name="Google Shape;123;p6"/>
          <p:cNvGraphicFramePr/>
          <p:nvPr/>
        </p:nvGraphicFramePr>
        <p:xfrm>
          <a:off x="241825" y="283020"/>
          <a:ext cx="3000000" cy="3000000"/>
        </p:xfrm>
        <a:graphic>
          <a:graphicData uri="http://schemas.openxmlformats.org/drawingml/2006/table">
            <a:tbl>
              <a:tblPr bandRow="1" firstRow="1">
                <a:noFill/>
                <a:tableStyleId>{A3F9A80A-69B6-41B9-9B36-2D083112DA58}</a:tableStyleId>
              </a:tblPr>
              <a:tblGrid>
                <a:gridCol w="1290200"/>
                <a:gridCol w="1515000"/>
                <a:gridCol w="1362450"/>
                <a:gridCol w="1362450"/>
              </a:tblGrid>
              <a:tr h="226250">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Aim</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Why?</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Key Area</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None/>
                      </a:pPr>
                      <a:r>
                        <a:rPr lang="en-US" sz="600">
                          <a:solidFill>
                            <a:srgbClr val="0070C0"/>
                          </a:solidFill>
                          <a:latin typeface="Calibri"/>
                          <a:ea typeface="Calibri"/>
                          <a:cs typeface="Calibri"/>
                          <a:sym typeface="Calibri"/>
                        </a:rPr>
                        <a:t>To increase participation, for both boys and girls, in a variety of sports by providing equal opportunities both internally and externally. </a:t>
                      </a:r>
                      <a:endParaRPr sz="600">
                        <a:solidFill>
                          <a:srgbClr val="0070C0"/>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rgbClr val="0070C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0070C0"/>
                          </a:solidFill>
                          <a:latin typeface="Calibri"/>
                          <a:ea typeface="Calibri"/>
                          <a:cs typeface="Calibri"/>
                          <a:sym typeface="Calibri"/>
                        </a:rPr>
                        <a:t>To provide children with the opportunity to engage in sports they may not typically have access to, in order to foster a lasting interest in physical activity and encourage continued participation.</a:t>
                      </a:r>
                      <a:endParaRPr sz="600">
                        <a:solidFill>
                          <a:srgbClr val="0070C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24000"/>
                        </a:lnSpc>
                        <a:spcBef>
                          <a:spcPts val="0"/>
                        </a:spcBef>
                        <a:spcAft>
                          <a:spcPts val="0"/>
                        </a:spcAft>
                        <a:buClr>
                          <a:srgbClr val="0070C0"/>
                        </a:buClr>
                        <a:buSzPts val="600"/>
                        <a:buFont typeface="Play"/>
                        <a:buNone/>
                      </a:pPr>
                      <a:r>
                        <a:rPr lang="en-US" sz="600">
                          <a:solidFill>
                            <a:srgbClr val="0070C0"/>
                          </a:solidFill>
                          <a:latin typeface="Calibri"/>
                          <a:ea typeface="Calibri"/>
                          <a:cs typeface="Calibri"/>
                          <a:sym typeface="Calibri"/>
                        </a:rPr>
                        <a:t>Key indicator 4:</a:t>
                      </a:r>
                      <a:endParaRPr sz="600"/>
                    </a:p>
                    <a:p>
                      <a:pPr indent="0" lvl="0" marL="0" marR="0" rtl="0" algn="l">
                        <a:lnSpc>
                          <a:spcPct val="124000"/>
                        </a:lnSpc>
                        <a:spcBef>
                          <a:spcPts val="0"/>
                        </a:spcBef>
                        <a:spcAft>
                          <a:spcPts val="0"/>
                        </a:spcAft>
                        <a:buClr>
                          <a:srgbClr val="0070C0"/>
                        </a:buClr>
                        <a:buSzPts val="600"/>
                        <a:buFont typeface="Play"/>
                        <a:buNone/>
                      </a:pPr>
                      <a:r>
                        <a:rPr lang="en-US" sz="600">
                          <a:solidFill>
                            <a:srgbClr val="0070C0"/>
                          </a:solidFill>
                          <a:latin typeface="Calibri"/>
                          <a:ea typeface="Calibri"/>
                          <a:cs typeface="Calibri"/>
                          <a:sym typeface="Calibri"/>
                        </a:rPr>
                        <a:t>Offer a broader and more equal experience of a range of sports and physical activities to all pupils and ensure equal access to sport for boys and girls</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70C0"/>
                        </a:buClr>
                        <a:buSzPts val="600"/>
                        <a:buFont typeface="Calibri"/>
                        <a:buNone/>
                      </a:pPr>
                      <a:r>
                        <a:rPr lang="en-US" sz="600">
                          <a:solidFill>
                            <a:srgbClr val="0070C0"/>
                          </a:solidFill>
                          <a:latin typeface="Calibri"/>
                          <a:ea typeface="Calibri"/>
                          <a:cs typeface="Calibri"/>
                          <a:sym typeface="Calibri"/>
                        </a:rPr>
                        <a:t>Alternative clubs offered, experience days, external competitions and pupil voice. </a:t>
                      </a:r>
                      <a:endParaRPr/>
                    </a:p>
                    <a:p>
                      <a:pPr indent="0" lvl="0" marL="0" marR="0" rtl="0" algn="l">
                        <a:lnSpc>
                          <a:spcPct val="100000"/>
                        </a:lnSpc>
                        <a:spcBef>
                          <a:spcPts val="0"/>
                        </a:spcBef>
                        <a:spcAft>
                          <a:spcPts val="0"/>
                        </a:spcAft>
                        <a:buNone/>
                      </a:pPr>
                      <a:r>
                        <a:t/>
                      </a:r>
                      <a:endParaRPr sz="600">
                        <a:solidFill>
                          <a:srgbClr val="0070C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rgbClr val="7030A0"/>
                        </a:buClr>
                        <a:buSzPts val="600"/>
                        <a:buFont typeface="Calibri"/>
                        <a:buNone/>
                      </a:pPr>
                      <a:r>
                        <a:rPr lang="en-US" sz="600">
                          <a:solidFill>
                            <a:srgbClr val="7030A0"/>
                          </a:solidFill>
                          <a:latin typeface="Calibri"/>
                          <a:ea typeface="Calibri"/>
                          <a:cs typeface="Calibri"/>
                          <a:sym typeface="Calibri"/>
                        </a:rPr>
                        <a:t>Provide in-school opportunities for pupils to engage in a range of physical activities, and monitor their external participation in order to enhance overall activity levels, with particular attention to key focus groups.</a:t>
                      </a:r>
                      <a:endParaRPr sz="600">
                        <a:solidFill>
                          <a:srgbClr val="7030A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To ensure that all pupils will be active on average 60 minutes a day, 7 days a week.</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Key Indicator 2:</a:t>
                      </a:r>
                      <a:endParaRPr/>
                    </a:p>
                    <a:p>
                      <a:pPr indent="0" lvl="0" marL="0" marR="0" rtl="0" algn="l">
                        <a:lnSpc>
                          <a:spcPct val="100000"/>
                        </a:lnSpc>
                        <a:spcBef>
                          <a:spcPts val="0"/>
                        </a:spcBef>
                        <a:spcAft>
                          <a:spcPts val="0"/>
                        </a:spcAft>
                        <a:buNone/>
                      </a:pPr>
                      <a:r>
                        <a:t/>
                      </a:r>
                      <a:endParaRPr sz="200">
                        <a:solidFill>
                          <a:srgbClr val="7030A0"/>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Increasing engagement of all pupils in regular physical activity and sporting activities</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Extra curricular timetable, OPAL equipment, advertisement of local sporting clubs, event days to experience alternative activities, external sporting experiences through sporting futures membership.</a:t>
                      </a:r>
                      <a:endParaRPr sz="200">
                        <a:solidFill>
                          <a:srgbClr val="7030A0"/>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200">
                        <a:solidFill>
                          <a:srgbClr val="7030A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chemeClr val="accent3"/>
                        </a:buClr>
                        <a:buSzPts val="600"/>
                        <a:buFont typeface="Calibri"/>
                        <a:buNone/>
                      </a:pPr>
                      <a:r>
                        <a:rPr lang="en-US" sz="600">
                          <a:solidFill>
                            <a:schemeClr val="accent3"/>
                          </a:solidFill>
                          <a:latin typeface="Calibri"/>
                          <a:ea typeface="Calibri"/>
                          <a:cs typeface="Calibri"/>
                          <a:sym typeface="Calibri"/>
                        </a:rPr>
                        <a:t>Provide regular intra school competition, as well as all pupils accessing inter competitions against other schools. Competition formats to reflect needs of pupils. </a:t>
                      </a:r>
                      <a:endParaRPr/>
                    </a:p>
                    <a:p>
                      <a:pPr indent="0" lvl="0" marL="0" marR="0" rtl="0" algn="l">
                        <a:lnSpc>
                          <a:spcPct val="100000"/>
                        </a:lnSpc>
                        <a:spcBef>
                          <a:spcPts val="0"/>
                        </a:spcBef>
                        <a:spcAft>
                          <a:spcPts val="0"/>
                        </a:spcAft>
                        <a:buClr>
                          <a:schemeClr val="dk1"/>
                        </a:buClr>
                        <a:buSzPts val="600"/>
                        <a:buFont typeface="Arial"/>
                        <a:buNone/>
                      </a:pPr>
                      <a:r>
                        <a:t/>
                      </a:r>
                      <a:endParaRPr sz="60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solidFill>
                          <a:schemeClr val="accent3"/>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To ensure all pupils can access competition in school and outside of school, to encourage all pupils to participate and enjoy these valuable experiences. </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Key indicator 5:</a:t>
                      </a:r>
                      <a:endParaRPr/>
                    </a:p>
                    <a:p>
                      <a:pPr indent="0" lvl="0" marL="0" marR="0" rtl="0" algn="l">
                        <a:lnSpc>
                          <a:spcPct val="100000"/>
                        </a:lnSpc>
                        <a:spcBef>
                          <a:spcPts val="0"/>
                        </a:spcBef>
                        <a:spcAft>
                          <a:spcPts val="0"/>
                        </a:spcAft>
                        <a:buNone/>
                      </a:pPr>
                      <a:r>
                        <a:t/>
                      </a:r>
                      <a:endParaRPr sz="20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Increasing participation in competitive sport</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Interhouse competitions. </a:t>
                      </a:r>
                      <a:endParaRPr/>
                    </a:p>
                    <a:p>
                      <a:pPr indent="0" lvl="0" marL="0" marR="0" rtl="0" algn="l">
                        <a:lnSpc>
                          <a:spcPct val="100000"/>
                        </a:lnSpc>
                        <a:spcBef>
                          <a:spcPts val="0"/>
                        </a:spcBef>
                        <a:spcAft>
                          <a:spcPts val="0"/>
                        </a:spcAft>
                        <a:buNone/>
                      </a:pPr>
                      <a:r>
                        <a:t/>
                      </a:r>
                      <a:endParaRPr sz="20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Competition calendar and register of participants.</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pic>
        <p:nvPicPr>
          <p:cNvPr descr="A screenshot of a computer&#10;&#10;AI-generated content may be incorrect." id="128" name="Google Shape;128;p7"/>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29" name="Google Shape;129;p7"/>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Calibri"/>
                <a:ea typeface="Calibri"/>
                <a:cs typeface="Calibri"/>
                <a:sym typeface="Calibri"/>
              </a:rPr>
              <a:t>Plan, monitor and evaluate (2025/2026</a:t>
            </a:r>
            <a:endParaRPr/>
          </a:p>
        </p:txBody>
      </p:sp>
      <p:sp>
        <p:nvSpPr>
          <p:cNvPr id="130" name="Google Shape;130;p7"/>
          <p:cNvSpPr txBox="1"/>
          <p:nvPr/>
        </p:nvSpPr>
        <p:spPr>
          <a:xfrm>
            <a:off x="241825" y="621478"/>
            <a:ext cx="5684413" cy="2240165"/>
          </a:xfrm>
          <a:prstGeom prst="rect">
            <a:avLst/>
          </a:prstGeom>
          <a:noFill/>
          <a:ln>
            <a:noFill/>
          </a:ln>
        </p:spPr>
        <p:txBody>
          <a:bodyPr anchorCtr="0" anchor="t" bIns="45700" lIns="91425" spcFirstLastPara="1" rIns="91425" wrap="square" tIns="45700">
            <a:spAutoFit/>
          </a:bodyPr>
          <a:lstStyle/>
          <a:p>
            <a:pPr indent="-171450" lvl="0" marL="171450" marR="0" rtl="0" algn="l">
              <a:lnSpc>
                <a:spcPct val="124000"/>
              </a:lnSpc>
              <a:spcBef>
                <a:spcPts val="0"/>
              </a:spcBef>
              <a:spcAft>
                <a:spcPts val="0"/>
              </a:spcAft>
              <a:buClr>
                <a:schemeClr val="dk1"/>
              </a:buClr>
              <a:buSzPts val="850"/>
              <a:buFont typeface="Arial"/>
              <a:buChar char="•"/>
            </a:pPr>
            <a:r>
              <a:rPr lang="en-US" sz="850">
                <a:solidFill>
                  <a:schemeClr val="dk1"/>
                </a:solidFill>
                <a:latin typeface="Arial"/>
                <a:ea typeface="Arial"/>
                <a:cs typeface="Arial"/>
                <a:sym typeface="Arial"/>
              </a:rPr>
              <a:t>Please aim to use this as a live working document through the year. </a:t>
            </a:r>
            <a:endParaRPr/>
          </a:p>
          <a:p>
            <a:pPr indent="0" lvl="0" marL="0" marR="0" rtl="0" algn="l">
              <a:lnSpc>
                <a:spcPct val="124000"/>
              </a:lnSpc>
              <a:spcBef>
                <a:spcPts val="0"/>
              </a:spcBef>
              <a:spcAft>
                <a:spcPts val="0"/>
              </a:spcAft>
              <a:buNone/>
            </a:pPr>
            <a:r>
              <a:t/>
            </a:r>
            <a:endParaRPr sz="500">
              <a:solidFill>
                <a:schemeClr val="dk1"/>
              </a:solidFill>
              <a:latin typeface="Arial"/>
              <a:ea typeface="Arial"/>
              <a:cs typeface="Arial"/>
              <a:sym typeface="Arial"/>
            </a:endParaRPr>
          </a:p>
          <a:p>
            <a:pPr indent="-171450" lvl="0" marL="171450" marR="0" rtl="0" algn="l">
              <a:lnSpc>
                <a:spcPct val="124000"/>
              </a:lnSpc>
              <a:spcBef>
                <a:spcPts val="0"/>
              </a:spcBef>
              <a:spcAft>
                <a:spcPts val="0"/>
              </a:spcAft>
              <a:buClr>
                <a:schemeClr val="dk1"/>
              </a:buClr>
              <a:buSzPts val="850"/>
              <a:buFont typeface="Arial"/>
              <a:buChar char="•"/>
            </a:pPr>
            <a:r>
              <a:rPr lang="en-US" sz="850">
                <a:solidFill>
                  <a:schemeClr val="dk1"/>
                </a:solidFill>
                <a:latin typeface="Arial"/>
                <a:ea typeface="Arial"/>
                <a:cs typeface="Arial"/>
                <a:sym typeface="Arial"/>
              </a:rPr>
              <a:t>Keep returning to this to evidence adaptations and progress made through the PESSPA opportunities you provide.</a:t>
            </a:r>
            <a:endParaRPr/>
          </a:p>
          <a:p>
            <a:pPr indent="0" lvl="0" marL="0" marR="0" rtl="0" algn="l">
              <a:lnSpc>
                <a:spcPct val="124000"/>
              </a:lnSpc>
              <a:spcBef>
                <a:spcPts val="0"/>
              </a:spcBef>
              <a:spcAft>
                <a:spcPts val="0"/>
              </a:spcAft>
              <a:buNone/>
            </a:pPr>
            <a:r>
              <a:t/>
            </a:r>
            <a:endParaRPr sz="500">
              <a:solidFill>
                <a:schemeClr val="dk1"/>
              </a:solidFill>
              <a:latin typeface="Arial"/>
              <a:ea typeface="Arial"/>
              <a:cs typeface="Arial"/>
              <a:sym typeface="Arial"/>
            </a:endParaRPr>
          </a:p>
          <a:p>
            <a:pPr indent="-171450" lvl="0" marL="171450" marR="0" rtl="0" algn="l">
              <a:lnSpc>
                <a:spcPct val="124000"/>
              </a:lnSpc>
              <a:spcBef>
                <a:spcPts val="0"/>
              </a:spcBef>
              <a:spcAft>
                <a:spcPts val="0"/>
              </a:spcAft>
              <a:buClr>
                <a:schemeClr val="dk1"/>
              </a:buClr>
              <a:buSzPts val="850"/>
              <a:buFont typeface="Arial"/>
              <a:buChar char="•"/>
            </a:pPr>
            <a:r>
              <a:rPr lang="en-US" sz="850">
                <a:solidFill>
                  <a:schemeClr val="dk1"/>
                </a:solidFill>
                <a:latin typeface="Arial"/>
                <a:ea typeface="Arial"/>
                <a:cs typeface="Arial"/>
                <a:sym typeface="Arial"/>
              </a:rPr>
              <a:t>There is no set number of objectives you must have. </a:t>
            </a:r>
            <a:endParaRPr/>
          </a:p>
          <a:p>
            <a:pPr indent="0" lvl="0" marL="0" marR="0" rtl="0" algn="l">
              <a:lnSpc>
                <a:spcPct val="124000"/>
              </a:lnSpc>
              <a:spcBef>
                <a:spcPts val="0"/>
              </a:spcBef>
              <a:spcAft>
                <a:spcPts val="0"/>
              </a:spcAft>
              <a:buNone/>
            </a:pPr>
            <a:r>
              <a:t/>
            </a:r>
            <a:endParaRPr sz="500">
              <a:solidFill>
                <a:schemeClr val="dk1"/>
              </a:solidFill>
              <a:latin typeface="Arial"/>
              <a:ea typeface="Arial"/>
              <a:cs typeface="Arial"/>
              <a:sym typeface="Arial"/>
            </a:endParaRPr>
          </a:p>
          <a:p>
            <a:pPr indent="-171450" lvl="0" marL="171450" marR="0" rtl="0" algn="l">
              <a:lnSpc>
                <a:spcPct val="124000"/>
              </a:lnSpc>
              <a:spcBef>
                <a:spcPts val="0"/>
              </a:spcBef>
              <a:spcAft>
                <a:spcPts val="0"/>
              </a:spcAft>
              <a:buClr>
                <a:schemeClr val="dk1"/>
              </a:buClr>
              <a:buSzPts val="850"/>
              <a:buFont typeface="Arial"/>
              <a:buChar char="•"/>
            </a:pPr>
            <a:r>
              <a:rPr lang="en-US" sz="850">
                <a:solidFill>
                  <a:schemeClr val="dk1"/>
                </a:solidFill>
                <a:latin typeface="Arial"/>
                <a:ea typeface="Arial"/>
                <a:cs typeface="Arial"/>
                <a:sym typeface="Arial"/>
              </a:rPr>
              <a:t>Make as many or as few as you see fit that will support your aims for the year ahead. </a:t>
            </a:r>
            <a:endParaRPr/>
          </a:p>
          <a:p>
            <a:pPr indent="0" lvl="0" marL="0" marR="0" rtl="0" algn="l">
              <a:lnSpc>
                <a:spcPct val="124000"/>
              </a:lnSpc>
              <a:spcBef>
                <a:spcPts val="0"/>
              </a:spcBef>
              <a:spcAft>
                <a:spcPts val="0"/>
              </a:spcAft>
              <a:buNone/>
            </a:pPr>
            <a:r>
              <a:t/>
            </a:r>
            <a:endParaRPr sz="500">
              <a:solidFill>
                <a:schemeClr val="dk1"/>
              </a:solidFill>
              <a:latin typeface="Arial"/>
              <a:ea typeface="Arial"/>
              <a:cs typeface="Arial"/>
              <a:sym typeface="Arial"/>
            </a:endParaRPr>
          </a:p>
          <a:p>
            <a:pPr indent="-171450" lvl="0" marL="171450" marR="0" rtl="0" algn="l">
              <a:lnSpc>
                <a:spcPct val="124000"/>
              </a:lnSpc>
              <a:spcBef>
                <a:spcPts val="0"/>
              </a:spcBef>
              <a:spcAft>
                <a:spcPts val="0"/>
              </a:spcAft>
              <a:buClr>
                <a:schemeClr val="dk1"/>
              </a:buClr>
              <a:buSzPts val="850"/>
              <a:buFont typeface="Arial"/>
              <a:buChar char="•"/>
            </a:pPr>
            <a:r>
              <a:rPr lang="en-US" sz="850">
                <a:solidFill>
                  <a:schemeClr val="dk1"/>
                </a:solidFill>
                <a:latin typeface="Arial"/>
                <a:ea typeface="Arial"/>
                <a:cs typeface="Arial"/>
                <a:sym typeface="Arial"/>
              </a:rPr>
              <a:t>Consider which of the 5 key areas improvements will be focusing on: </a:t>
            </a:r>
            <a:endParaRPr/>
          </a:p>
          <a:p>
            <a:pPr indent="0" lvl="0" marL="0" marR="0" rtl="0" algn="l">
              <a:lnSpc>
                <a:spcPct val="124000"/>
              </a:lnSpc>
              <a:spcBef>
                <a:spcPts val="0"/>
              </a:spcBef>
              <a:spcAft>
                <a:spcPts val="0"/>
              </a:spcAft>
              <a:buNone/>
            </a:pPr>
            <a:r>
              <a:t/>
            </a:r>
            <a:endParaRPr sz="500">
              <a:solidFill>
                <a:schemeClr val="dk1"/>
              </a:solidFill>
              <a:latin typeface="Arial"/>
              <a:ea typeface="Arial"/>
              <a:cs typeface="Arial"/>
              <a:sym typeface="Arial"/>
            </a:endParaRPr>
          </a:p>
          <a:p>
            <a:pPr indent="-228600" lvl="0" marL="228600" marR="0" rtl="0" algn="l">
              <a:lnSpc>
                <a:spcPct val="124000"/>
              </a:lnSpc>
              <a:spcBef>
                <a:spcPts val="0"/>
              </a:spcBef>
              <a:spcAft>
                <a:spcPts val="0"/>
              </a:spcAft>
              <a:buClr>
                <a:schemeClr val="dk1"/>
              </a:buClr>
              <a:buSzPts val="700"/>
              <a:buFont typeface="Play"/>
              <a:buAutoNum type="arabicPeriod"/>
            </a:pPr>
            <a:r>
              <a:rPr lang="en-US" sz="700">
                <a:solidFill>
                  <a:schemeClr val="dk1"/>
                </a:solidFill>
                <a:latin typeface="Arial"/>
                <a:ea typeface="Arial"/>
                <a:cs typeface="Arial"/>
                <a:sym typeface="Arial"/>
              </a:rPr>
              <a:t>Increasing confidence, knowledge and skills of all staff in teaching PE and sporting activities prioritising CPD and training where needed.</a:t>
            </a:r>
            <a:endParaRPr/>
          </a:p>
          <a:p>
            <a:pPr indent="-228600" lvl="0" marL="228600" marR="0" rtl="0" algn="l">
              <a:lnSpc>
                <a:spcPct val="124000"/>
              </a:lnSpc>
              <a:spcBef>
                <a:spcPts val="0"/>
              </a:spcBef>
              <a:spcAft>
                <a:spcPts val="0"/>
              </a:spcAft>
              <a:buClr>
                <a:schemeClr val="dk1"/>
              </a:buClr>
              <a:buSzPts val="700"/>
              <a:buFont typeface="Play"/>
              <a:buAutoNum type="arabicPeriod"/>
            </a:pPr>
            <a:r>
              <a:rPr lang="en-US" sz="700">
                <a:solidFill>
                  <a:schemeClr val="dk1"/>
                </a:solidFill>
                <a:latin typeface="Arial"/>
                <a:ea typeface="Arial"/>
                <a:cs typeface="Arial"/>
                <a:sym typeface="Arial"/>
              </a:rPr>
              <a:t>Increasing engagement of all pupils in regular physical activity and sporting activities</a:t>
            </a:r>
            <a:endParaRPr/>
          </a:p>
          <a:p>
            <a:pPr indent="-228600" lvl="0" marL="228600" marR="0" rtl="0" algn="l">
              <a:lnSpc>
                <a:spcPct val="124000"/>
              </a:lnSpc>
              <a:spcBef>
                <a:spcPts val="0"/>
              </a:spcBef>
              <a:spcAft>
                <a:spcPts val="0"/>
              </a:spcAft>
              <a:buClr>
                <a:schemeClr val="dk1"/>
              </a:buClr>
              <a:buSzPts val="700"/>
              <a:buFont typeface="Play"/>
              <a:buAutoNum type="arabicPeriod"/>
            </a:pPr>
            <a:r>
              <a:rPr lang="en-US" sz="700">
                <a:solidFill>
                  <a:schemeClr val="dk1"/>
                </a:solidFill>
                <a:latin typeface="Arial"/>
                <a:ea typeface="Arial"/>
                <a:cs typeface="Arial"/>
                <a:sym typeface="Arial"/>
              </a:rPr>
              <a:t>Raising the profile of PE and sport across the school, to support whole school improvement</a:t>
            </a:r>
            <a:endParaRPr/>
          </a:p>
          <a:p>
            <a:pPr indent="-228600" lvl="0" marL="228600" marR="0" rtl="0" algn="l">
              <a:lnSpc>
                <a:spcPct val="124000"/>
              </a:lnSpc>
              <a:spcBef>
                <a:spcPts val="0"/>
              </a:spcBef>
              <a:spcAft>
                <a:spcPts val="0"/>
              </a:spcAft>
              <a:buClr>
                <a:schemeClr val="dk1"/>
              </a:buClr>
              <a:buSzPts val="700"/>
              <a:buFont typeface="Play"/>
              <a:buAutoNum type="arabicPeriod"/>
            </a:pPr>
            <a:r>
              <a:rPr lang="en-US" sz="700">
                <a:solidFill>
                  <a:schemeClr val="dk1"/>
                </a:solidFill>
                <a:latin typeface="Arial"/>
                <a:ea typeface="Arial"/>
                <a:cs typeface="Arial"/>
                <a:sym typeface="Arial"/>
              </a:rPr>
              <a:t>Offer a broader and more equal experience of a range of sports and physical activities to all pupils and ensure equal access to sport for boys and girls</a:t>
            </a:r>
            <a:endParaRPr/>
          </a:p>
          <a:p>
            <a:pPr indent="-228600" lvl="0" marL="228600" marR="0" rtl="0" algn="l">
              <a:lnSpc>
                <a:spcPct val="124000"/>
              </a:lnSpc>
              <a:spcBef>
                <a:spcPts val="0"/>
              </a:spcBef>
              <a:spcAft>
                <a:spcPts val="0"/>
              </a:spcAft>
              <a:buClr>
                <a:schemeClr val="dk1"/>
              </a:buClr>
              <a:buSzPts val="700"/>
              <a:buFont typeface="Play"/>
              <a:buAutoNum type="arabicPeriod"/>
            </a:pPr>
            <a:r>
              <a:rPr lang="en-US" sz="700">
                <a:solidFill>
                  <a:schemeClr val="dk1"/>
                </a:solidFill>
                <a:latin typeface="Arial"/>
                <a:ea typeface="Arial"/>
                <a:cs typeface="Arial"/>
                <a:sym typeface="Arial"/>
              </a:rPr>
              <a:t>Increasing participation in competitive sport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descr="A screenshot of a computer&#10;&#10;AI-generated content may be incorrect." id="135" name="Google Shape;135;p8"/>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36" name="Google Shape;136;p8"/>
          <p:cNvSpPr txBox="1"/>
          <p:nvPr/>
        </p:nvSpPr>
        <p:spPr>
          <a:xfrm>
            <a:off x="241825" y="172240"/>
            <a:ext cx="355935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Calibri"/>
                <a:ea typeface="Calibri"/>
                <a:cs typeface="Calibri"/>
                <a:sym typeface="Calibri"/>
              </a:rPr>
              <a:t>Your objective: </a:t>
            </a:r>
            <a:r>
              <a:rPr lang="en-US" sz="800">
                <a:solidFill>
                  <a:schemeClr val="dk1"/>
                </a:solidFill>
                <a:latin typeface="Calibri"/>
                <a:ea typeface="Calibri"/>
                <a:cs typeface="Calibri"/>
                <a:sym typeface="Calibri"/>
              </a:rPr>
              <a:t>To increase participation, for both boys and girls, in a variety of sports by providing equal opportunities both internally and externally. </a:t>
            </a:r>
            <a:endParaRPr sz="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000">
              <a:solidFill>
                <a:schemeClr val="dk1"/>
              </a:solidFill>
              <a:latin typeface="Calibri"/>
              <a:ea typeface="Calibri"/>
              <a:cs typeface="Calibri"/>
              <a:sym typeface="Calibri"/>
            </a:endParaRPr>
          </a:p>
        </p:txBody>
      </p:sp>
      <p:graphicFrame>
        <p:nvGraphicFramePr>
          <p:cNvPr id="137" name="Google Shape;137;p8"/>
          <p:cNvGraphicFramePr/>
          <p:nvPr/>
        </p:nvGraphicFramePr>
        <p:xfrm>
          <a:off x="294842" y="694098"/>
          <a:ext cx="3000000" cy="3000000"/>
        </p:xfrm>
        <a:graphic>
          <a:graphicData uri="http://schemas.openxmlformats.org/drawingml/2006/table">
            <a:tbl>
              <a:tblPr bandRow="1" firstRow="1">
                <a:noFill/>
                <a:tableStyleId>{A3F9A80A-69B6-41B9-9B36-2D083112DA58}</a:tableStyleId>
              </a:tblPr>
              <a:tblGrid>
                <a:gridCol w="497650"/>
                <a:gridCol w="1158250"/>
                <a:gridCol w="1417325"/>
                <a:gridCol w="1516375"/>
                <a:gridCol w="940550"/>
              </a:tblGrid>
              <a:tr h="226250">
                <a:tc>
                  <a:txBody>
                    <a:bodyPr/>
                    <a:lstStyle/>
                    <a:p>
                      <a:pPr indent="0" lvl="0" marL="0" marR="0" rtl="0" algn="ctr">
                        <a:spcBef>
                          <a:spcPts val="0"/>
                        </a:spcBef>
                        <a:spcAft>
                          <a:spcPts val="0"/>
                        </a:spcAft>
                        <a:buNone/>
                      </a:pPr>
                      <a:r>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1045825">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a:latin typeface="Calibri"/>
                          <a:ea typeface="Calibri"/>
                          <a:cs typeface="Calibri"/>
                          <a:sym typeface="Calibri"/>
                        </a:rPr>
                        <a:t>Plan and monitor</a:t>
                      </a:r>
                      <a:br>
                        <a:rPr b="1" lang="en-US" sz="700">
                          <a:latin typeface="Calibri"/>
                          <a:ea typeface="Calibri"/>
                          <a:cs typeface="Calibri"/>
                          <a:sym typeface="Calibri"/>
                        </a:rPr>
                      </a:br>
                      <a:r>
                        <a:rPr b="1" lang="en-US" sz="500">
                          <a:latin typeface="Calibri"/>
                          <a:ea typeface="Calibri"/>
                          <a:cs typeface="Calibri"/>
                          <a:sym typeface="Calibri"/>
                        </a:rPr>
                        <a:t>(Complete now and monitor)</a:t>
                      </a:r>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dk1"/>
                          </a:solidFill>
                          <a:latin typeface="Calibri"/>
                          <a:ea typeface="Calibri"/>
                          <a:cs typeface="Calibri"/>
                          <a:sym typeface="Calibri"/>
                        </a:rPr>
                        <a:t>To increase participation, for both boys and girls, in a variety of sports by providing equal opportunities both internally and externally. </a:t>
                      </a:r>
                      <a:endParaRPr sz="60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dk1"/>
                          </a:solidFill>
                          <a:latin typeface="Calibri"/>
                          <a:ea typeface="Calibri"/>
                          <a:cs typeface="Calibri"/>
                          <a:sym typeface="Calibri"/>
                        </a:rPr>
                        <a:t>Provide a variety of “event days” based on different types of sports – which would not necessarily be played otherwise. </a:t>
                      </a:r>
                      <a:endParaRPr/>
                    </a:p>
                    <a:p>
                      <a:pPr indent="0" lvl="0" marL="0" marR="0" rtl="0" algn="l">
                        <a:lnSpc>
                          <a:spcPct val="100000"/>
                        </a:lnSpc>
                        <a:spcBef>
                          <a:spcPts val="0"/>
                        </a:spcBef>
                        <a:spcAft>
                          <a:spcPts val="0"/>
                        </a:spcAft>
                        <a:buNone/>
                      </a:pPr>
                      <a:r>
                        <a:t/>
                      </a:r>
                      <a:endParaRPr sz="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dk1"/>
                          </a:solidFill>
                          <a:latin typeface="Calibri"/>
                          <a:ea typeface="Calibri"/>
                          <a:cs typeface="Calibri"/>
                          <a:sym typeface="Calibri"/>
                        </a:rPr>
                        <a:t>Partake in the Netball and Football league (both boys, girls and mixed). </a:t>
                      </a:r>
                      <a:endParaRPr/>
                    </a:p>
                    <a:p>
                      <a:pPr indent="0" lvl="0" marL="0" marR="0" rtl="0" algn="l">
                        <a:lnSpc>
                          <a:spcPct val="100000"/>
                        </a:lnSpc>
                        <a:spcBef>
                          <a:spcPts val="0"/>
                        </a:spcBef>
                        <a:spcAft>
                          <a:spcPts val="0"/>
                        </a:spcAft>
                        <a:buNone/>
                      </a:pPr>
                      <a:r>
                        <a:t/>
                      </a:r>
                      <a:endParaRPr sz="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dk1"/>
                          </a:solidFill>
                          <a:latin typeface="Calibri"/>
                          <a:ea typeface="Calibri"/>
                          <a:cs typeface="Calibri"/>
                          <a:sym typeface="Calibri"/>
                        </a:rPr>
                        <a:t>Select different children to take part in external competitions so that names can be rotated and all given equal opportunities.</a:t>
                      </a:r>
                      <a:endParaRPr/>
                    </a:p>
                    <a:p>
                      <a:pPr indent="0" lvl="0" marL="0" marR="0" rtl="0" algn="l">
                        <a:lnSpc>
                          <a:spcPct val="100000"/>
                        </a:lnSpc>
                        <a:spcBef>
                          <a:spcPts val="0"/>
                        </a:spcBef>
                        <a:spcAft>
                          <a:spcPts val="0"/>
                        </a:spcAft>
                        <a:buNone/>
                      </a:pPr>
                      <a:r>
                        <a:t/>
                      </a:r>
                      <a:endParaRPr sz="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dk1"/>
                          </a:solidFill>
                          <a:latin typeface="Calibri"/>
                          <a:ea typeface="Calibri"/>
                          <a:cs typeface="Calibri"/>
                          <a:sym typeface="Calibri"/>
                        </a:rPr>
                        <a:t>Provide opportunities to take part in </a:t>
                      </a:r>
                      <a:r>
                        <a:rPr lang="en-US" sz="600">
                          <a:latin typeface="Calibri"/>
                          <a:ea typeface="Calibri"/>
                          <a:cs typeface="Calibri"/>
                          <a:sym typeface="Calibri"/>
                        </a:rPr>
                        <a:t>extracurricular</a:t>
                      </a:r>
                      <a:r>
                        <a:rPr lang="en-US" sz="600">
                          <a:solidFill>
                            <a:schemeClr val="dk1"/>
                          </a:solidFill>
                          <a:latin typeface="Calibri"/>
                          <a:ea typeface="Calibri"/>
                          <a:cs typeface="Calibri"/>
                          <a:sym typeface="Calibri"/>
                        </a:rPr>
                        <a:t> clubs (tag rugby).  </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dk1"/>
                          </a:solidFill>
                          <a:latin typeface="Calibri"/>
                          <a:ea typeface="Calibri"/>
                          <a:cs typeface="Calibri"/>
                          <a:sym typeface="Calibri"/>
                        </a:rPr>
                        <a:t>An increase in pupils’ participation for both internal and external activities. </a:t>
                      </a:r>
                      <a:endParaRPr/>
                    </a:p>
                    <a:p>
                      <a:pPr indent="0" lvl="0" marL="0" marR="0" rtl="0" algn="l">
                        <a:lnSpc>
                          <a:spcPct val="100000"/>
                        </a:lnSpc>
                        <a:spcBef>
                          <a:spcPts val="0"/>
                        </a:spcBef>
                        <a:spcAft>
                          <a:spcPts val="0"/>
                        </a:spcAft>
                        <a:buNone/>
                      </a:pPr>
                      <a:r>
                        <a:t/>
                      </a:r>
                      <a:endParaRPr sz="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dk1"/>
                          </a:solidFill>
                          <a:latin typeface="Calibri"/>
                          <a:ea typeface="Calibri"/>
                          <a:cs typeface="Calibri"/>
                          <a:sym typeface="Calibri"/>
                        </a:rPr>
                        <a:t>An increase in children’s enjoyment of being physically active. </a:t>
                      </a:r>
                      <a:endParaRPr/>
                    </a:p>
                    <a:p>
                      <a:pPr indent="0" lvl="0" marL="0" marR="0" rtl="0" algn="l">
                        <a:lnSpc>
                          <a:spcPct val="100000"/>
                        </a:lnSpc>
                        <a:spcBef>
                          <a:spcPts val="0"/>
                        </a:spcBef>
                        <a:spcAft>
                          <a:spcPts val="0"/>
                        </a:spcAft>
                        <a:buNone/>
                      </a:pPr>
                      <a:r>
                        <a:t/>
                      </a:r>
                      <a:endParaRPr sz="450">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450">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dk1"/>
                          </a:solidFill>
                          <a:latin typeface="Calibri"/>
                          <a:ea typeface="Calibri"/>
                          <a:cs typeface="Calibri"/>
                          <a:sym typeface="Calibri"/>
                        </a:rPr>
                        <a:t>Pupil voice and pupil data for participation in clubs. </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What impact have you seen?</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Are the improvements sustainable? How?</a:t>
                      </a:r>
                      <a:endParaRPr b="1"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a:solidFill>
                            <a:srgbClr val="000000"/>
                          </a:solidFill>
                          <a:latin typeface="Calibri"/>
                          <a:ea typeface="Calibri"/>
                          <a:cs typeface="Calibri"/>
                          <a:sym typeface="Calibri"/>
                        </a:rPr>
                        <a:t>Supporting evidence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a:solidFill>
                            <a:srgbClr val="000000"/>
                          </a:solidFill>
                          <a:latin typeface="Calibri"/>
                          <a:ea typeface="Calibri"/>
                          <a:cs typeface="Calibri"/>
                          <a:sym typeface="Calibri"/>
                        </a:rPr>
                        <a:t>Approx. cost</a:t>
                      </a:r>
                      <a:endParaRPr b="1"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a:latin typeface="Calibri"/>
                          <a:ea typeface="Calibri"/>
                          <a:cs typeface="Calibri"/>
                          <a:sym typeface="Calibri"/>
                        </a:rPr>
                        <a:t>Evaluate</a:t>
                      </a:r>
                      <a:r>
                        <a:rPr b="1" lang="en-US" sz="700">
                          <a:latin typeface="Calibri"/>
                          <a:ea typeface="Calibri"/>
                          <a:cs typeface="Calibri"/>
                          <a:sym typeface="Calibri"/>
                        </a:rPr>
                        <a:t> </a:t>
                      </a:r>
                      <a:r>
                        <a:rPr b="1" lang="en-US" sz="500">
                          <a:latin typeface="Calibri"/>
                          <a:ea typeface="Calibri"/>
                          <a:cs typeface="Calibri"/>
                          <a:sym typeface="Calibri"/>
                        </a:rPr>
                        <a:t>(Complete in July)</a:t>
                      </a:r>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1200"/>
                        </a:spcBef>
                        <a:spcAft>
                          <a:spcPts val="1200"/>
                        </a:spcAft>
                        <a:buSzPts val="1100"/>
                        <a:buNone/>
                      </a:pPr>
                      <a:r>
                        <a:rPr lang="en-US" sz="650">
                          <a:latin typeface="Calibri"/>
                          <a:ea typeface="Calibri"/>
                          <a:cs typeface="Calibri"/>
                          <a:sym typeface="Calibri"/>
                        </a:rPr>
                        <a:t>The actions implemented to increase participation in sport have had a positive impact on both boys and girls across the school. Through the provision of event days, extracurricular clubs and opportunities to attend external activities and competitions, pupils have been exposed to a wider range of sports and physical activities. Feedback from children has been overwhelmingly positive, with many expressing enthusiasm for the opportunities provided and enjoyment in taking part. As a result, pupils are more willing to participate in different sports, have developed greater confidence in trying new activities, and are demonstrating increased levels of physical activity during lunchtimes. These opportunities have successfully promoted equal access to sport and encouraged a more active and engaged school community. </a:t>
                      </a:r>
                      <a:endParaRPr sz="45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1200"/>
                        </a:spcBef>
                        <a:spcAft>
                          <a:spcPts val="0"/>
                        </a:spcAft>
                        <a:buClr>
                          <a:schemeClr val="dk1"/>
                        </a:buClr>
                        <a:buSzPts val="1100"/>
                        <a:buFont typeface="Arial"/>
                        <a:buNone/>
                      </a:pPr>
                      <a:r>
                        <a:rPr lang="en-US" sz="600">
                          <a:latin typeface="Calibri"/>
                          <a:ea typeface="Calibri"/>
                          <a:cs typeface="Calibri"/>
                          <a:sym typeface="Calibri"/>
                        </a:rPr>
                        <a:t>To ensure this impact is sustained, the school will continue to provide a broad range of sporting opportunities through extracurricular clubs, event days and participation in external competitions. Pupil voice will be used to identify activities of interest and maintain high levels of engagement. By embedding regular opportunities for physical activity throughout the school year and promoting active play at lunchtimes, we aim to develop positive attitudes towards sport and healthy lifestyles that will continue beyond primary school. Strong links with local sports clubs and providers will also help pupils access opportunities outside of school and support long-term participation in physical activity.</a:t>
                      </a:r>
                      <a:endParaRPr sz="600">
                        <a:latin typeface="Calibri"/>
                        <a:ea typeface="Calibri"/>
                        <a:cs typeface="Calibri"/>
                        <a:sym typeface="Calibri"/>
                      </a:endParaRPr>
                    </a:p>
                    <a:p>
                      <a:pPr indent="0" lvl="0" marL="0" marR="0" rtl="0" algn="l">
                        <a:lnSpc>
                          <a:spcPct val="100000"/>
                        </a:lnSpc>
                        <a:spcBef>
                          <a:spcPts val="1200"/>
                        </a:spcBef>
                        <a:spcAft>
                          <a:spcPts val="0"/>
                        </a:spcAft>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latin typeface="Calibri"/>
                          <a:ea typeface="Calibri"/>
                          <a:cs typeface="Calibri"/>
                          <a:sym typeface="Calibri"/>
                        </a:rPr>
                        <a:t>Pupil voice and pupil data for participation in clubs. </a:t>
                      </a:r>
                      <a:br>
                        <a:rPr lang="en-US" sz="600">
                          <a:latin typeface="Calibri"/>
                          <a:ea typeface="Calibri"/>
                          <a:cs typeface="Calibri"/>
                          <a:sym typeface="Calibri"/>
                        </a:rPr>
                      </a:br>
                      <a:br>
                        <a:rPr lang="en-US" sz="600">
                          <a:latin typeface="Calibri"/>
                          <a:ea typeface="Calibri"/>
                          <a:cs typeface="Calibri"/>
                          <a:sym typeface="Calibri"/>
                        </a:rPr>
                      </a:br>
                      <a:r>
                        <a:rPr lang="en-US" sz="600">
                          <a:latin typeface="Calibri"/>
                          <a:ea typeface="Calibri"/>
                          <a:cs typeface="Calibri"/>
                          <a:sym typeface="Calibri"/>
                        </a:rPr>
                        <a:t>90%+ KS2 pupils took part in Kurling </a:t>
                      </a:r>
                      <a:r>
                        <a:rPr lang="en-US" sz="600">
                          <a:latin typeface="Calibri"/>
                          <a:ea typeface="Calibri"/>
                          <a:cs typeface="Calibri"/>
                          <a:sym typeface="Calibri"/>
                        </a:rPr>
                        <a:t>and</a:t>
                      </a:r>
                      <a:r>
                        <a:rPr lang="en-US" sz="600">
                          <a:latin typeface="Calibri"/>
                          <a:ea typeface="Calibri"/>
                          <a:cs typeface="Calibri"/>
                          <a:sym typeface="Calibri"/>
                        </a:rPr>
                        <a:t> </a:t>
                      </a:r>
                      <a:r>
                        <a:rPr lang="en-US" sz="600">
                          <a:latin typeface="Calibri"/>
                          <a:ea typeface="Calibri"/>
                          <a:cs typeface="Calibri"/>
                          <a:sym typeface="Calibri"/>
                        </a:rPr>
                        <a:t>orienteering</a:t>
                      </a:r>
                      <a:r>
                        <a:rPr lang="en-US" sz="600">
                          <a:latin typeface="Calibri"/>
                          <a:ea typeface="Calibri"/>
                          <a:cs typeface="Calibri"/>
                          <a:sym typeface="Calibri"/>
                        </a:rPr>
                        <a:t> event days held in school. </a:t>
                      </a:r>
                      <a:br>
                        <a:rPr lang="en-US" sz="600">
                          <a:latin typeface="Calibri"/>
                          <a:ea typeface="Calibri"/>
                          <a:cs typeface="Calibri"/>
                          <a:sym typeface="Calibri"/>
                        </a:rPr>
                      </a:br>
                      <a:br>
                        <a:rPr lang="en-US" sz="600">
                          <a:latin typeface="Calibri"/>
                          <a:ea typeface="Calibri"/>
                          <a:cs typeface="Calibri"/>
                          <a:sym typeface="Calibri"/>
                        </a:rPr>
                      </a:br>
                      <a:r>
                        <a:rPr lang="en-US" sz="600">
                          <a:latin typeface="Calibri"/>
                          <a:ea typeface="Calibri"/>
                          <a:cs typeface="Calibri"/>
                          <a:sym typeface="Calibri"/>
                        </a:rPr>
                        <a:t>90%+ KS1&amp;KS2 pupils took part in the African dance workshop. </a:t>
                      </a:r>
                      <a:endParaRPr sz="600">
                        <a:latin typeface="Calibri"/>
                        <a:ea typeface="Calibri"/>
                        <a:cs typeface="Calibri"/>
                        <a:sym typeface="Calibri"/>
                      </a:endParaRPr>
                    </a:p>
                    <a:p>
                      <a:pPr indent="0" lvl="0" marL="0" marR="0" rtl="0" algn="l">
                        <a:lnSpc>
                          <a:spcPct val="100000"/>
                        </a:lnSpc>
                        <a:spcBef>
                          <a:spcPts val="0"/>
                        </a:spcBef>
                        <a:spcAft>
                          <a:spcPts val="0"/>
                        </a:spcAft>
                        <a:buNone/>
                      </a:pPr>
                      <a:r>
                        <a:t/>
                      </a:r>
                      <a:endParaRPr sz="600">
                        <a:latin typeface="Calibri"/>
                        <a:ea typeface="Calibri"/>
                        <a:cs typeface="Calibri"/>
                        <a:sym typeface="Calibri"/>
                      </a:endParaRPr>
                    </a:p>
                    <a:p>
                      <a:pPr indent="0" lvl="0" marL="0" marR="0" rtl="0" algn="l">
                        <a:lnSpc>
                          <a:spcPct val="100000"/>
                        </a:lnSpc>
                        <a:spcBef>
                          <a:spcPts val="0"/>
                        </a:spcBef>
                        <a:spcAft>
                          <a:spcPts val="0"/>
                        </a:spcAft>
                        <a:buNone/>
                      </a:pPr>
                      <a:r>
                        <a:rPr lang="en-US" sz="600">
                          <a:latin typeface="Calibri"/>
                          <a:ea typeface="Calibri"/>
                          <a:cs typeface="Calibri"/>
                          <a:sym typeface="Calibri"/>
                        </a:rPr>
                        <a:t>61% of yr2-6 pupils took part in an external competition event day in a variety of sports. </a:t>
                      </a:r>
                      <a:endParaRPr sz="600">
                        <a:latin typeface="Calibri"/>
                        <a:ea typeface="Calibri"/>
                        <a:cs typeface="Calibri"/>
                        <a:sym typeface="Calibri"/>
                      </a:endParaRPr>
                    </a:p>
                    <a:p>
                      <a:pPr indent="0" lvl="0" marL="0" marR="0" rtl="0" algn="l">
                        <a:lnSpc>
                          <a:spcPct val="100000"/>
                        </a:lnSpc>
                        <a:spcBef>
                          <a:spcPts val="0"/>
                        </a:spcBef>
                        <a:spcAft>
                          <a:spcPts val="0"/>
                        </a:spcAft>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latin typeface="Calibri"/>
                          <a:ea typeface="Calibri"/>
                          <a:cs typeface="Calibri"/>
                          <a:sym typeface="Calibri"/>
                        </a:rPr>
                        <a:t>£1160 - Kurling event day </a:t>
                      </a:r>
                      <a:endParaRPr/>
                    </a:p>
                    <a:p>
                      <a:pPr indent="0" lvl="0" marL="0" marR="0" rtl="0" algn="l">
                        <a:lnSpc>
                          <a:spcPct val="100000"/>
                        </a:lnSpc>
                        <a:spcBef>
                          <a:spcPts val="0"/>
                        </a:spcBef>
                        <a:spcAft>
                          <a:spcPts val="0"/>
                        </a:spcAft>
                        <a:buNone/>
                      </a:pPr>
                      <a:r>
                        <a:t/>
                      </a:r>
                      <a:endParaRPr sz="600">
                        <a:latin typeface="Calibri"/>
                        <a:ea typeface="Calibri"/>
                        <a:cs typeface="Calibri"/>
                        <a:sym typeface="Calibri"/>
                      </a:endParaRPr>
                    </a:p>
                    <a:p>
                      <a:pPr indent="0" lvl="0" marL="0" marR="0" rtl="0" algn="l">
                        <a:lnSpc>
                          <a:spcPct val="100000"/>
                        </a:lnSpc>
                        <a:spcBef>
                          <a:spcPts val="0"/>
                        </a:spcBef>
                        <a:spcAft>
                          <a:spcPts val="0"/>
                        </a:spcAft>
                        <a:buNone/>
                      </a:pPr>
                      <a:r>
                        <a:rPr lang="en-US" sz="600">
                          <a:latin typeface="Calibri"/>
                          <a:ea typeface="Calibri"/>
                          <a:cs typeface="Calibri"/>
                          <a:sym typeface="Calibri"/>
                        </a:rPr>
                        <a:t>£1487.50 -  Sporting Futures membership fee</a:t>
                      </a:r>
                      <a:endParaRPr sz="600">
                        <a:latin typeface="Calibri"/>
                        <a:ea typeface="Calibri"/>
                        <a:cs typeface="Calibri"/>
                        <a:sym typeface="Calibri"/>
                      </a:endParaRPr>
                    </a:p>
                    <a:p>
                      <a:pPr indent="0" lvl="0" marL="0" marR="0" rtl="0" algn="l">
                        <a:lnSpc>
                          <a:spcPct val="100000"/>
                        </a:lnSpc>
                        <a:spcBef>
                          <a:spcPts val="0"/>
                        </a:spcBef>
                        <a:spcAft>
                          <a:spcPts val="0"/>
                        </a:spcAft>
                        <a:buNone/>
                      </a:pPr>
                      <a:r>
                        <a:t/>
                      </a:r>
                      <a:endParaRPr sz="600">
                        <a:latin typeface="Calibri"/>
                        <a:ea typeface="Calibri"/>
                        <a:cs typeface="Calibri"/>
                        <a:sym typeface="Calibri"/>
                      </a:endParaRPr>
                    </a:p>
                    <a:p>
                      <a:pPr indent="0" lvl="0" marL="0" marR="0" rtl="0" algn="l">
                        <a:lnSpc>
                          <a:spcPct val="100000"/>
                        </a:lnSpc>
                        <a:spcBef>
                          <a:spcPts val="0"/>
                        </a:spcBef>
                        <a:spcAft>
                          <a:spcPts val="0"/>
                        </a:spcAft>
                        <a:buNone/>
                      </a:pPr>
                      <a:r>
                        <a:rPr lang="en-US" sz="600">
                          <a:latin typeface="Calibri"/>
                          <a:ea typeface="Calibri"/>
                          <a:cs typeface="Calibri"/>
                          <a:sym typeface="Calibri"/>
                        </a:rPr>
                        <a:t>£895 - </a:t>
                      </a:r>
                      <a:r>
                        <a:rPr lang="en-US" sz="600">
                          <a:latin typeface="Calibri"/>
                          <a:ea typeface="Calibri"/>
                          <a:cs typeface="Calibri"/>
                          <a:sym typeface="Calibri"/>
                        </a:rPr>
                        <a:t>Orienteering</a:t>
                      </a:r>
                      <a:r>
                        <a:rPr lang="en-US" sz="600">
                          <a:latin typeface="Calibri"/>
                          <a:ea typeface="Calibri"/>
                          <a:cs typeface="Calibri"/>
                          <a:sym typeface="Calibri"/>
                        </a:rPr>
                        <a:t> event day</a:t>
                      </a:r>
                      <a:endParaRPr sz="600">
                        <a:latin typeface="Calibri"/>
                        <a:ea typeface="Calibri"/>
                        <a:cs typeface="Calibri"/>
                        <a:sym typeface="Calibri"/>
                      </a:endParaRPr>
                    </a:p>
                    <a:p>
                      <a:pPr indent="0" lvl="0" marL="0" marR="0" rtl="0" algn="l">
                        <a:lnSpc>
                          <a:spcPct val="100000"/>
                        </a:lnSpc>
                        <a:spcBef>
                          <a:spcPts val="0"/>
                        </a:spcBef>
                        <a:spcAft>
                          <a:spcPts val="0"/>
                        </a:spcAft>
                        <a:buNone/>
                      </a:pPr>
                      <a:r>
                        <a:t/>
                      </a:r>
                      <a:endParaRPr sz="600">
                        <a:latin typeface="Calibri"/>
                        <a:ea typeface="Calibri"/>
                        <a:cs typeface="Calibri"/>
                        <a:sym typeface="Calibri"/>
                      </a:endParaRPr>
                    </a:p>
                    <a:p>
                      <a:pPr indent="0" lvl="0" marL="0" marR="0" rtl="0" algn="l">
                        <a:lnSpc>
                          <a:spcPct val="100000"/>
                        </a:lnSpc>
                        <a:spcBef>
                          <a:spcPts val="0"/>
                        </a:spcBef>
                        <a:spcAft>
                          <a:spcPts val="0"/>
                        </a:spcAft>
                        <a:buNone/>
                      </a:pPr>
                      <a:r>
                        <a:rPr lang="en-US" sz="600">
                          <a:latin typeface="Calibri"/>
                          <a:ea typeface="Calibri"/>
                          <a:cs typeface="Calibri"/>
                          <a:sym typeface="Calibri"/>
                        </a:rPr>
                        <a:t>£ 1078 - African dance workshop </a:t>
                      </a:r>
                      <a:endParaRPr sz="600">
                        <a:latin typeface="Calibri"/>
                        <a:ea typeface="Calibri"/>
                        <a:cs typeface="Calibri"/>
                        <a:sym typeface="Calibri"/>
                      </a:endParaRPr>
                    </a:p>
                    <a:p>
                      <a:pPr indent="0" lvl="0" marL="0" marR="0" rtl="0" algn="l">
                        <a:lnSpc>
                          <a:spcPct val="100000"/>
                        </a:lnSpc>
                        <a:spcBef>
                          <a:spcPts val="0"/>
                        </a:spcBef>
                        <a:spcAft>
                          <a:spcPts val="0"/>
                        </a:spcAft>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descr="A screenshot of a computer&#10;&#10;AI-generated content may be incorrect." id="142" name="Google Shape;142;p9"/>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43" name="Google Shape;143;p9"/>
          <p:cNvSpPr txBox="1"/>
          <p:nvPr/>
        </p:nvSpPr>
        <p:spPr>
          <a:xfrm>
            <a:off x="241825" y="172240"/>
            <a:ext cx="355935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Calibri"/>
                <a:ea typeface="Calibri"/>
                <a:cs typeface="Calibri"/>
                <a:sym typeface="Calibri"/>
              </a:rPr>
              <a:t>Your objective: Drive physical activity levels</a:t>
            </a:r>
            <a:endParaRPr/>
          </a:p>
        </p:txBody>
      </p:sp>
      <p:graphicFrame>
        <p:nvGraphicFramePr>
          <p:cNvPr id="144" name="Google Shape;144;p9"/>
          <p:cNvGraphicFramePr/>
          <p:nvPr/>
        </p:nvGraphicFramePr>
        <p:xfrm>
          <a:off x="294842" y="694098"/>
          <a:ext cx="3000000" cy="3000000"/>
        </p:xfrm>
        <a:graphic>
          <a:graphicData uri="http://schemas.openxmlformats.org/drawingml/2006/table">
            <a:tbl>
              <a:tblPr bandRow="1" firstRow="1">
                <a:noFill/>
                <a:tableStyleId>{A3F9A80A-69B6-41B9-9B36-2D083112DA58}</a:tableStyleId>
              </a:tblPr>
              <a:tblGrid>
                <a:gridCol w="497650"/>
                <a:gridCol w="1158250"/>
                <a:gridCol w="1417325"/>
                <a:gridCol w="1516375"/>
                <a:gridCol w="940550"/>
              </a:tblGrid>
              <a:tr h="226250">
                <a:tc>
                  <a:txBody>
                    <a:bodyPr/>
                    <a:lstStyle/>
                    <a:p>
                      <a:pPr indent="0" lvl="0" marL="0" marR="0" rtl="0" algn="ctr">
                        <a:spcBef>
                          <a:spcPts val="0"/>
                        </a:spcBef>
                        <a:spcAft>
                          <a:spcPts val="0"/>
                        </a:spcAft>
                        <a:buNone/>
                      </a:pPr>
                      <a:r>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a:latin typeface="Calibri"/>
                          <a:ea typeface="Calibri"/>
                          <a:cs typeface="Calibri"/>
                          <a:sym typeface="Calibri"/>
                        </a:rPr>
                        <a:t>Plan and monitor</a:t>
                      </a:r>
                      <a:br>
                        <a:rPr b="1" lang="en-US" sz="700">
                          <a:latin typeface="Calibri"/>
                          <a:ea typeface="Calibri"/>
                          <a:cs typeface="Calibri"/>
                          <a:sym typeface="Calibri"/>
                        </a:rPr>
                      </a:br>
                      <a:r>
                        <a:rPr b="1" lang="en-US" sz="500">
                          <a:latin typeface="Calibri"/>
                          <a:ea typeface="Calibri"/>
                          <a:cs typeface="Calibri"/>
                          <a:sym typeface="Calibri"/>
                        </a:rPr>
                        <a:t>(Complete now and monitor)</a:t>
                      </a:r>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7030A0"/>
                        </a:buClr>
                        <a:buSzPts val="600"/>
                        <a:buFont typeface="Calibri"/>
                        <a:buNone/>
                      </a:pPr>
                      <a:r>
                        <a:rPr lang="en-US" sz="600">
                          <a:solidFill>
                            <a:srgbClr val="7030A0"/>
                          </a:solidFill>
                          <a:latin typeface="Calibri"/>
                          <a:ea typeface="Calibri"/>
                          <a:cs typeface="Calibri"/>
                          <a:sym typeface="Calibri"/>
                        </a:rPr>
                        <a:t>Provide in-school opportunities for pupils to engage in a range of physical activities, and monitor their external participation in order to enhance overall activity levels.</a:t>
                      </a:r>
                      <a:endParaRPr sz="600">
                        <a:solidFill>
                          <a:srgbClr val="7030A0"/>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rgbClr val="7030A0"/>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Therefore, ensure that all pupils will be active on average 60 minutes a day, 7 days a week.</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Increase the number and range of activities and clubs on offer (use of OPAL, clubs and Sporting Futures)</a:t>
                      </a:r>
                      <a:endParaRPr/>
                    </a:p>
                    <a:p>
                      <a:pPr indent="0" lvl="0" marL="0" marR="0" rtl="0" algn="l">
                        <a:lnSpc>
                          <a:spcPct val="100000"/>
                        </a:lnSpc>
                        <a:spcBef>
                          <a:spcPts val="0"/>
                        </a:spcBef>
                        <a:spcAft>
                          <a:spcPts val="0"/>
                        </a:spcAft>
                        <a:buNone/>
                      </a:pPr>
                      <a:r>
                        <a:t/>
                      </a:r>
                      <a:endParaRPr sz="600">
                        <a:solidFill>
                          <a:srgbClr val="7030A0"/>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rgbClr val="7030A0"/>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rgbClr val="7030A0"/>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Equipment and resources to be purchased for facilitation of activity with play leaders and independent active play. </a:t>
                      </a:r>
                      <a:endParaRPr/>
                    </a:p>
                    <a:p>
                      <a:pPr indent="0" lvl="0" marL="0" marR="0" rtl="0" algn="l">
                        <a:lnSpc>
                          <a:spcPct val="100000"/>
                        </a:lnSpc>
                        <a:spcBef>
                          <a:spcPts val="0"/>
                        </a:spcBef>
                        <a:spcAft>
                          <a:spcPts val="0"/>
                        </a:spcAft>
                        <a:buNone/>
                      </a:pPr>
                      <a:r>
                        <a:t/>
                      </a:r>
                      <a:endParaRPr sz="600">
                        <a:solidFill>
                          <a:srgbClr val="7030A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An increase in participation levels across KS1 and KS2. </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Pupil voice/data</a:t>
                      </a:r>
                      <a:endParaRPr sz="600">
                        <a:solidFill>
                          <a:srgbClr val="7030A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What impact have you seen?</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Are the improvements sustainable? How?</a:t>
                      </a:r>
                      <a:endParaRPr b="1"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a:solidFill>
                            <a:srgbClr val="000000"/>
                          </a:solidFill>
                          <a:latin typeface="Calibri"/>
                          <a:ea typeface="Calibri"/>
                          <a:cs typeface="Calibri"/>
                          <a:sym typeface="Calibri"/>
                        </a:rPr>
                        <a:t>Supporting evidence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rgbClr val="674EA7"/>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a:solidFill>
                            <a:srgbClr val="000000"/>
                          </a:solidFill>
                          <a:latin typeface="Calibri"/>
                          <a:ea typeface="Calibri"/>
                          <a:cs typeface="Calibri"/>
                          <a:sym typeface="Calibri"/>
                        </a:rPr>
                        <a:t>Approx. cost</a:t>
                      </a:r>
                      <a:endParaRPr b="1"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a:latin typeface="Calibri"/>
                          <a:ea typeface="Calibri"/>
                          <a:cs typeface="Calibri"/>
                          <a:sym typeface="Calibri"/>
                        </a:rPr>
                        <a:t>Evaluate</a:t>
                      </a:r>
                      <a:r>
                        <a:rPr b="1" lang="en-US" sz="700">
                          <a:latin typeface="Calibri"/>
                          <a:ea typeface="Calibri"/>
                          <a:cs typeface="Calibri"/>
                          <a:sym typeface="Calibri"/>
                        </a:rPr>
                        <a:t> </a:t>
                      </a:r>
                      <a:r>
                        <a:rPr b="1" lang="en-US" sz="500">
                          <a:latin typeface="Calibri"/>
                          <a:ea typeface="Calibri"/>
                          <a:cs typeface="Calibri"/>
                          <a:sym typeface="Calibri"/>
                        </a:rPr>
                        <a:t>(Complete in July)</a:t>
                      </a:r>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1200"/>
                        </a:spcBef>
                        <a:spcAft>
                          <a:spcPts val="1200"/>
                        </a:spcAft>
                        <a:buSzPts val="1100"/>
                        <a:buNone/>
                      </a:pPr>
                      <a:r>
                        <a:rPr lang="en-US" sz="450">
                          <a:solidFill>
                            <a:srgbClr val="7030A0"/>
                          </a:solidFill>
                          <a:latin typeface="Calibri"/>
                          <a:ea typeface="Calibri"/>
                          <a:cs typeface="Calibri"/>
                          <a:sym typeface="Calibri"/>
                        </a:rPr>
                        <a:t>In July 2025, data showed that only 70% of pupils were achieving the recommended target of being physically active for at least 60 minutes per day, seven days a week. Through the introduction of a wider range of lunchtime activities with OPAL, increased extracurricular opportunities and a continued focus on promoting active lifestyles across the school, this figure has risen significantly. By July 2026, 84% of pupils were meeting the recommended daily physical activity target. This demonstrates the positive impact that enhanced sporting provision and increased opportunities for participation have had on encouraging pupils to be more active both during and beyond the school day.</a:t>
                      </a:r>
                      <a:br>
                        <a:rPr lang="en-US" sz="450">
                          <a:solidFill>
                            <a:srgbClr val="7030A0"/>
                          </a:solidFill>
                          <a:latin typeface="Calibri"/>
                          <a:ea typeface="Calibri"/>
                          <a:cs typeface="Calibri"/>
                          <a:sym typeface="Calibri"/>
                        </a:rPr>
                      </a:br>
                      <a:r>
                        <a:rPr lang="en-US" sz="450">
                          <a:solidFill>
                            <a:srgbClr val="7030A0"/>
                          </a:solidFill>
                          <a:latin typeface="Calibri"/>
                          <a:ea typeface="Calibri"/>
                          <a:cs typeface="Calibri"/>
                          <a:sym typeface="Calibri"/>
                        </a:rPr>
                        <a:t>Similarly, participation in external sporting clubs has shown a substantial increase over the past year. In July 2025, 44% of pupils reported attending sporting clubs outside of school. Following the school's efforts to include local sporting opportunities through the newsletter, provide positive sporting experiences and encourage greater engagement in physical activity, this figure increased to 69% by July 2026. This significant rise highlights the growing enthusiasm for sport amongst pupils and suggests that the opportunities provided within school are helping to inspire children to continue participating in physical activity within the wider community.</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1200"/>
                        </a:spcBef>
                        <a:spcAft>
                          <a:spcPts val="1200"/>
                        </a:spcAft>
                        <a:buSzPts val="1100"/>
                        <a:buNone/>
                      </a:pPr>
                      <a:r>
                        <a:rPr lang="en-US" sz="600">
                          <a:solidFill>
                            <a:srgbClr val="7030A0"/>
                          </a:solidFill>
                          <a:latin typeface="Calibri"/>
                          <a:ea typeface="Calibri"/>
                          <a:cs typeface="Calibri"/>
                          <a:sym typeface="Calibri"/>
                        </a:rPr>
                        <a:t>This improvement in participation can be sustained through the continued provision of high-quality extracurricular opportunities that are accessible to all pupils. Parent-paid clubs will continue to offer a wide range of sporting experiences without requiring additional school funding, while teacher-led clubs will provide free opportunities for pupils to participate in physical activity beyond the school day. The school will also continue to embed the OPAL programme at lunchtimes, ensuring that pupils have regular access to active, engaging and inclusive play opportunities every day. By maintaining a varied programme of clubs, promoting active play and fostering positive attitudes towards physical activity, the school will continue to encourage lifelong participation in sport and healthy lifestyles whilst ensuring that opportunities remain financially sustainable.</a:t>
                      </a:r>
                      <a:endParaRPr sz="600">
                        <a:solidFill>
                          <a:srgbClr val="7030A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rgbClr val="674EA7"/>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Pupil voice and data collection.</a:t>
                      </a:r>
                      <a:endParaRPr sz="600">
                        <a:solidFill>
                          <a:srgbClr val="7030A0"/>
                        </a:solidFill>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rgbClr val="7030A0"/>
                        </a:solidFill>
                        <a:latin typeface="Calibri"/>
                        <a:ea typeface="Calibri"/>
                        <a:cs typeface="Calibri"/>
                        <a:sym typeface="Calibri"/>
                      </a:endParaRPr>
                    </a:p>
                    <a:p>
                      <a:pPr indent="0" lvl="0" marL="0" rtl="0" algn="l">
                        <a:spcBef>
                          <a:spcPts val="0"/>
                        </a:spcBef>
                        <a:spcAft>
                          <a:spcPts val="0"/>
                        </a:spcAft>
                        <a:buNone/>
                      </a:pPr>
                      <a:r>
                        <a:rPr lang="en-US" sz="600">
                          <a:solidFill>
                            <a:srgbClr val="674EA7"/>
                          </a:solidFill>
                          <a:latin typeface="Calibri"/>
                          <a:ea typeface="Calibri"/>
                          <a:cs typeface="Calibri"/>
                          <a:sym typeface="Calibri"/>
                        </a:rPr>
                        <a:t>61% of yr2-6 pupils took part in an external competition event day in a variety of sports. </a:t>
                      </a:r>
                      <a:endParaRPr sz="600">
                        <a:solidFill>
                          <a:srgbClr val="674EA7"/>
                        </a:solidFill>
                        <a:latin typeface="Calibri"/>
                        <a:ea typeface="Calibri"/>
                        <a:cs typeface="Calibri"/>
                        <a:sym typeface="Calibri"/>
                      </a:endParaRPr>
                    </a:p>
                    <a:p>
                      <a:pPr indent="0" lvl="0" marL="0" rtl="0" algn="l">
                        <a:lnSpc>
                          <a:spcPct val="115000"/>
                        </a:lnSpc>
                        <a:spcBef>
                          <a:spcPts val="1200"/>
                        </a:spcBef>
                        <a:spcAft>
                          <a:spcPts val="0"/>
                        </a:spcAft>
                        <a:buSzPts val="1100"/>
                        <a:buNone/>
                      </a:pPr>
                      <a:r>
                        <a:rPr lang="en-US" sz="600">
                          <a:solidFill>
                            <a:srgbClr val="7030A0"/>
                          </a:solidFill>
                          <a:latin typeface="Calibri"/>
                          <a:ea typeface="Calibri"/>
                          <a:cs typeface="Calibri"/>
                          <a:sym typeface="Calibri"/>
                        </a:rPr>
                        <a:t>84% of pupils were meeting the recommended daily physical activity target.</a:t>
                      </a:r>
                      <a:endParaRPr sz="600">
                        <a:solidFill>
                          <a:srgbClr val="7030A0"/>
                        </a:solidFill>
                        <a:latin typeface="Calibri"/>
                        <a:ea typeface="Calibri"/>
                        <a:cs typeface="Calibri"/>
                        <a:sym typeface="Calibri"/>
                      </a:endParaRPr>
                    </a:p>
                    <a:p>
                      <a:pPr indent="0" lvl="0" marL="0" rtl="0" algn="l">
                        <a:lnSpc>
                          <a:spcPct val="115000"/>
                        </a:lnSpc>
                        <a:spcBef>
                          <a:spcPts val="1200"/>
                        </a:spcBef>
                        <a:spcAft>
                          <a:spcPts val="1200"/>
                        </a:spcAft>
                        <a:buClr>
                          <a:schemeClr val="dk1"/>
                        </a:buClr>
                        <a:buSzPts val="1100"/>
                        <a:buFont typeface="Arial"/>
                        <a:buNone/>
                      </a:pPr>
                      <a:r>
                        <a:rPr lang="en-US" sz="600">
                          <a:solidFill>
                            <a:srgbClr val="7030A0"/>
                          </a:solidFill>
                          <a:latin typeface="Calibri"/>
                          <a:ea typeface="Calibri"/>
                          <a:cs typeface="Calibri"/>
                          <a:sym typeface="Calibri"/>
                        </a:rPr>
                        <a:t>44% of pupils reported attending sporting clubs </a:t>
                      </a:r>
                      <a:endParaRPr sz="600">
                        <a:solidFill>
                          <a:srgbClr val="7030A0"/>
                        </a:solidFill>
                        <a:latin typeface="Calibri"/>
                        <a:ea typeface="Calibri"/>
                        <a:cs typeface="Calibri"/>
                        <a:sym typeface="Calibri"/>
                      </a:endParaRPr>
                    </a:p>
                  </a:txBody>
                  <a:tcPr marT="45725" marB="45725" marR="91450" marL="91450">
                    <a:lnL cap="flat" cmpd="sng" w="9525">
                      <a:solidFill>
                        <a:srgbClr val="674EA7"/>
                      </a:solidFill>
                      <a:prstDash val="solid"/>
                      <a:round/>
                      <a:headEnd len="sm" w="sm" type="none"/>
                      <a:tailEnd len="sm" w="sm" type="none"/>
                    </a:lnL>
                    <a:lnR cap="flat" cmpd="sng" w="9525">
                      <a:solidFill>
                        <a:srgbClr val="674EA7"/>
                      </a:solidFill>
                      <a:prstDash val="solid"/>
                      <a:round/>
                      <a:headEnd len="sm" w="sm" type="none"/>
                      <a:tailEnd len="sm" w="sm" type="none"/>
                    </a:lnR>
                    <a:lnT cap="flat" cmpd="sng" w="9525">
                      <a:solidFill>
                        <a:srgbClr val="674EA7"/>
                      </a:solidFill>
                      <a:prstDash val="solid"/>
                      <a:round/>
                      <a:headEnd len="sm" w="sm" type="none"/>
                      <a:tailEnd len="sm" w="sm" type="none"/>
                    </a:lnT>
                    <a:lnB cap="flat" cmpd="sng" w="9525">
                      <a:solidFill>
                        <a:srgbClr val="674EA7"/>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7030A0"/>
                          </a:solidFill>
                          <a:latin typeface="Calibri"/>
                          <a:ea typeface="Calibri"/>
                          <a:cs typeface="Calibri"/>
                          <a:sym typeface="Calibri"/>
                        </a:rPr>
                        <a:t>Resources</a:t>
                      </a:r>
                      <a:r>
                        <a:rPr lang="en-US" sz="600">
                          <a:solidFill>
                            <a:srgbClr val="7030A0"/>
                          </a:solidFill>
                          <a:latin typeface="Calibri"/>
                          <a:ea typeface="Calibri"/>
                          <a:cs typeface="Calibri"/>
                          <a:sym typeface="Calibri"/>
                        </a:rPr>
                        <a:t> purchased for physical activity both in and out of the classroom: £10,255.08</a:t>
                      </a:r>
                      <a:endParaRPr/>
                    </a:p>
                    <a:p>
                      <a:pPr indent="0" lvl="0" marL="0" marR="0" rtl="0" algn="l">
                        <a:lnSpc>
                          <a:spcPct val="100000"/>
                        </a:lnSpc>
                        <a:spcBef>
                          <a:spcPts val="0"/>
                        </a:spcBef>
                        <a:spcAft>
                          <a:spcPts val="0"/>
                        </a:spcAft>
                        <a:buNone/>
                      </a:pPr>
                      <a:r>
                        <a:t/>
                      </a:r>
                      <a:endParaRPr sz="600">
                        <a:solidFill>
                          <a:srgbClr val="7030A0"/>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rgbClr val="7030A0"/>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rgbClr val="7030A0"/>
                        </a:solidFill>
                        <a:highlight>
                          <a:srgbClr val="FFFF00"/>
                        </a:highlight>
                        <a:latin typeface="Calibri"/>
                        <a:ea typeface="Calibri"/>
                        <a:cs typeface="Calibri"/>
                        <a:sym typeface="Calibri"/>
                      </a:endParaRPr>
                    </a:p>
                  </a:txBody>
                  <a:tcPr marT="45725" marB="45725" marR="91450" marL="91450">
                    <a:lnL cap="flat" cmpd="sng" w="9525">
                      <a:solidFill>
                        <a:srgbClr val="674EA7"/>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descr="A screenshot of a computer&#10;&#10;AI-generated content may be incorrect." id="149" name="Google Shape;149;p10"/>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50" name="Google Shape;150;p10"/>
          <p:cNvSpPr txBox="1"/>
          <p:nvPr/>
        </p:nvSpPr>
        <p:spPr>
          <a:xfrm>
            <a:off x="241825" y="172240"/>
            <a:ext cx="355935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Calibri"/>
                <a:ea typeface="Calibri"/>
                <a:cs typeface="Calibri"/>
                <a:sym typeface="Calibri"/>
              </a:rPr>
              <a:t>Your objective: Develop competition </a:t>
            </a:r>
            <a:endParaRPr/>
          </a:p>
        </p:txBody>
      </p:sp>
      <p:graphicFrame>
        <p:nvGraphicFramePr>
          <p:cNvPr id="151" name="Google Shape;151;p10"/>
          <p:cNvGraphicFramePr/>
          <p:nvPr/>
        </p:nvGraphicFramePr>
        <p:xfrm>
          <a:off x="294842" y="694098"/>
          <a:ext cx="3000000" cy="3000000"/>
        </p:xfrm>
        <a:graphic>
          <a:graphicData uri="http://schemas.openxmlformats.org/drawingml/2006/table">
            <a:tbl>
              <a:tblPr bandRow="1" firstRow="1">
                <a:noFill/>
                <a:tableStyleId>{A3F9A80A-69B6-41B9-9B36-2D083112DA58}</a:tableStyleId>
              </a:tblPr>
              <a:tblGrid>
                <a:gridCol w="497650"/>
                <a:gridCol w="1158250"/>
                <a:gridCol w="1417325"/>
                <a:gridCol w="1516375"/>
                <a:gridCol w="940550"/>
              </a:tblGrid>
              <a:tr h="226250">
                <a:tc>
                  <a:txBody>
                    <a:bodyPr/>
                    <a:lstStyle/>
                    <a:p>
                      <a:pPr indent="0" lvl="0" marL="0" marR="0" rtl="0" algn="ctr">
                        <a:spcBef>
                          <a:spcPts val="0"/>
                        </a:spcBef>
                        <a:spcAft>
                          <a:spcPts val="0"/>
                        </a:spcAft>
                        <a:buNone/>
                      </a:pPr>
                      <a:r>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a:latin typeface="Calibri"/>
                          <a:ea typeface="Calibri"/>
                          <a:cs typeface="Calibri"/>
                          <a:sym typeface="Calibri"/>
                        </a:rPr>
                        <a:t>Plan and monitor</a:t>
                      </a:r>
                      <a:br>
                        <a:rPr b="1" lang="en-US" sz="700">
                          <a:latin typeface="Calibri"/>
                          <a:ea typeface="Calibri"/>
                          <a:cs typeface="Calibri"/>
                          <a:sym typeface="Calibri"/>
                        </a:rPr>
                      </a:br>
                      <a:r>
                        <a:rPr b="1" lang="en-US" sz="500">
                          <a:latin typeface="Calibri"/>
                          <a:ea typeface="Calibri"/>
                          <a:cs typeface="Calibri"/>
                          <a:sym typeface="Calibri"/>
                        </a:rPr>
                        <a:t>(Complete now and monitor)</a:t>
                      </a:r>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Ensure all pupils can access competition in school through regular intra school competition, as well as all pupils accessing inter competitions against other schools. Competition formats to reflect needs of pupils. </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Arrange KS1 participation in Sporting future events. </a:t>
                      </a:r>
                      <a:endParaRPr sz="1500"/>
                    </a:p>
                    <a:p>
                      <a:pPr indent="0" lvl="0" marL="0" marR="0" rtl="0" algn="l">
                        <a:lnSpc>
                          <a:spcPct val="100000"/>
                        </a:lnSpc>
                        <a:spcBef>
                          <a:spcPts val="0"/>
                        </a:spcBef>
                        <a:spcAft>
                          <a:spcPts val="0"/>
                        </a:spcAft>
                        <a:buNone/>
                      </a:pPr>
                      <a:r>
                        <a:t/>
                      </a:r>
                      <a:endParaRPr sz="30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Inter House</a:t>
                      </a:r>
                      <a:r>
                        <a:rPr lang="en-US" sz="600">
                          <a:solidFill>
                            <a:schemeClr val="accent3"/>
                          </a:solidFill>
                          <a:latin typeface="Calibri"/>
                          <a:ea typeface="Calibri"/>
                          <a:cs typeface="Calibri"/>
                          <a:sym typeface="Calibri"/>
                        </a:rPr>
                        <a:t> competitions of Boccia in the summer term. </a:t>
                      </a:r>
                      <a:endParaRPr sz="1500"/>
                    </a:p>
                    <a:p>
                      <a:pPr indent="0" lvl="0" marL="0" marR="0" rtl="0" algn="l">
                        <a:lnSpc>
                          <a:spcPct val="100000"/>
                        </a:lnSpc>
                        <a:spcBef>
                          <a:spcPts val="0"/>
                        </a:spcBef>
                        <a:spcAft>
                          <a:spcPts val="0"/>
                        </a:spcAft>
                        <a:buNone/>
                      </a:pPr>
                      <a:r>
                        <a:t/>
                      </a:r>
                      <a:endParaRPr sz="30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Provide opportunity for UKS2 to represent school through school games competitions. </a:t>
                      </a:r>
                      <a:endParaRPr sz="1500"/>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For 60% of children to have taken part in an external sporting competition. </a:t>
                      </a:r>
                      <a:br>
                        <a:rPr lang="en-US" sz="600">
                          <a:solidFill>
                            <a:schemeClr val="accent3"/>
                          </a:solidFill>
                          <a:latin typeface="Calibri"/>
                          <a:ea typeface="Calibri"/>
                          <a:cs typeface="Calibri"/>
                          <a:sym typeface="Calibri"/>
                        </a:rPr>
                      </a:br>
                      <a:endParaRPr sz="60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70% of all pupils will compete in an </a:t>
                      </a:r>
                      <a:r>
                        <a:rPr lang="en-US" sz="600">
                          <a:solidFill>
                            <a:schemeClr val="accent3"/>
                          </a:solidFill>
                          <a:latin typeface="Calibri"/>
                          <a:ea typeface="Calibri"/>
                          <a:cs typeface="Calibri"/>
                          <a:sym typeface="Calibri"/>
                        </a:rPr>
                        <a:t>inter</a:t>
                      </a:r>
                      <a:r>
                        <a:rPr lang="en-US" sz="600">
                          <a:solidFill>
                            <a:schemeClr val="accent3"/>
                          </a:solidFill>
                          <a:latin typeface="Calibri"/>
                          <a:ea typeface="Calibri"/>
                          <a:cs typeface="Calibri"/>
                          <a:sym typeface="Calibri"/>
                        </a:rPr>
                        <a:t>-house competition at the end of relevant units and during sports day.</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50">
                          <a:solidFill>
                            <a:schemeClr val="accent3"/>
                          </a:solidFill>
                          <a:latin typeface="Calibri"/>
                          <a:ea typeface="Calibri"/>
                          <a:cs typeface="Calibri"/>
                          <a:sym typeface="Calibri"/>
                        </a:rPr>
                        <a:t>Pupil voice/data</a:t>
                      </a:r>
                      <a:endParaRPr sz="1500"/>
                    </a:p>
                    <a:p>
                      <a:pPr indent="0" lvl="0" marL="0" marR="0" rtl="0" algn="l">
                        <a:lnSpc>
                          <a:spcPct val="100000"/>
                        </a:lnSpc>
                        <a:spcBef>
                          <a:spcPts val="0"/>
                        </a:spcBef>
                        <a:spcAft>
                          <a:spcPts val="0"/>
                        </a:spcAft>
                        <a:buNone/>
                      </a:pPr>
                      <a:r>
                        <a:t/>
                      </a:r>
                      <a:endParaRPr sz="55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Font typeface="Arial"/>
                        <a:buNone/>
                      </a:pPr>
                      <a:r>
                        <a:t/>
                      </a:r>
                      <a:endParaRPr sz="55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None/>
                      </a:pPr>
                      <a:r>
                        <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What impact have you seen?</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Are the improvements sustainable? How?</a:t>
                      </a:r>
                      <a:endParaRPr b="1"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a:solidFill>
                            <a:srgbClr val="000000"/>
                          </a:solidFill>
                          <a:latin typeface="Calibri"/>
                          <a:ea typeface="Calibri"/>
                          <a:cs typeface="Calibri"/>
                          <a:sym typeface="Calibri"/>
                        </a:rPr>
                        <a:t>Supporting evidence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a:solidFill>
                            <a:srgbClr val="000000"/>
                          </a:solidFill>
                          <a:latin typeface="Calibri"/>
                          <a:ea typeface="Calibri"/>
                          <a:cs typeface="Calibri"/>
                          <a:sym typeface="Calibri"/>
                        </a:rPr>
                        <a:t>Approx. cost</a:t>
                      </a:r>
                      <a:endParaRPr b="1"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a:latin typeface="Calibri"/>
                          <a:ea typeface="Calibri"/>
                          <a:cs typeface="Calibri"/>
                          <a:sym typeface="Calibri"/>
                        </a:rPr>
                        <a:t>Evaluate</a:t>
                      </a:r>
                      <a:r>
                        <a:rPr b="1" lang="en-US" sz="700">
                          <a:latin typeface="Calibri"/>
                          <a:ea typeface="Calibri"/>
                          <a:cs typeface="Calibri"/>
                          <a:sym typeface="Calibri"/>
                        </a:rPr>
                        <a:t> </a:t>
                      </a:r>
                      <a:r>
                        <a:rPr b="1" lang="en-US" sz="500">
                          <a:latin typeface="Calibri"/>
                          <a:ea typeface="Calibri"/>
                          <a:cs typeface="Calibri"/>
                          <a:sym typeface="Calibri"/>
                        </a:rPr>
                        <a:t>(Complete in July)</a:t>
                      </a:r>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1200"/>
                        </a:spcBef>
                        <a:spcAft>
                          <a:spcPts val="1200"/>
                        </a:spcAft>
                        <a:buSzPts val="1100"/>
                        <a:buNone/>
                      </a:pPr>
                      <a:r>
                        <a:rPr lang="en-US" sz="600">
                          <a:solidFill>
                            <a:schemeClr val="accent3"/>
                          </a:solidFill>
                          <a:latin typeface="Calibri"/>
                          <a:ea typeface="Calibri"/>
                          <a:cs typeface="Calibri"/>
                          <a:sym typeface="Calibri"/>
                        </a:rPr>
                        <a:t>The proportion of pupils in Years 2–6 participating in inter-house competitions (excluding Sports Day) has increased significantly over the past year. In July 2025, only 10% of pupils were taking part in these opportunities; however, by July 2026 this figure had risen to 40%. This demonstrates a clear improvement in engagement with competitive sport across the school. The increase reflects the greater availability of inter-house events and the emphasis placed on inclusive participation, allowing more pupils to represent their house in a range of sporting activities. As a result, more children are experiencing structured competition, developing teamwork and resilience, and building confidence in a supportive and familiar environment. This growth also indicates to us to focus on inter-house sport becoming a more regular and valued part of the school’s sporting offer.</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1200"/>
                        </a:spcBef>
                        <a:spcAft>
                          <a:spcPts val="1200"/>
                        </a:spcAft>
                        <a:buSzPts val="1100"/>
                        <a:buNone/>
                      </a:pPr>
                      <a:r>
                        <a:rPr lang="en-US" sz="600">
                          <a:solidFill>
                            <a:schemeClr val="accent3"/>
                          </a:solidFill>
                          <a:latin typeface="Calibri"/>
                          <a:ea typeface="Calibri"/>
                          <a:cs typeface="Calibri"/>
                          <a:sym typeface="Calibri"/>
                        </a:rPr>
                        <a:t>To ensure this improvement in participation is sustainable, inter-house competitions will continue to be embedded as a regular and planned part of the school calendar, rather than being delivered as one-off events. A structured annual programme of events will be maintained so that all year groups have consistent opportunities to take part across the academic year. The use of house systems will remain central to promoting engagement, encouraging healthy competition and ensuring inclusive participation for all pupils. </a:t>
                      </a:r>
                      <a:endParaRPr sz="600">
                        <a:solidFill>
                          <a:schemeClr val="accent3"/>
                        </a:solidFill>
                        <a:highlight>
                          <a:srgbClr val="FFFF00"/>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Font typeface="Arial"/>
                        <a:buNone/>
                      </a:pPr>
                      <a:r>
                        <a:rPr lang="en-US" sz="600">
                          <a:solidFill>
                            <a:schemeClr val="accent3"/>
                          </a:solidFill>
                          <a:latin typeface="Calibri"/>
                          <a:ea typeface="Calibri"/>
                          <a:cs typeface="Calibri"/>
                          <a:sym typeface="Calibri"/>
                        </a:rPr>
                        <a:t>In July 2025, not including sports day, 10% of pupils in Yr2,3,4,5 &amp; 6 had participated in an inter house competition. Now in July 2026, this has increased to 40%.</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rgbClr val="38761D"/>
                          </a:solidFill>
                        </a:rPr>
                        <a:t>Cost of </a:t>
                      </a:r>
                      <a:r>
                        <a:rPr lang="en-US" sz="600">
                          <a:solidFill>
                            <a:srgbClr val="38761D"/>
                          </a:solidFill>
                        </a:rPr>
                        <a:t>membership</a:t>
                      </a:r>
                      <a:r>
                        <a:rPr lang="en-US" sz="600">
                          <a:solidFill>
                            <a:srgbClr val="38761D"/>
                          </a:solidFill>
                        </a:rPr>
                        <a:t> fees and inter-house equipment: £2636.54</a:t>
                      </a:r>
                      <a:endParaRPr sz="600">
                        <a:solidFill>
                          <a:schemeClr val="accent3"/>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chemeClr val="accent3"/>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chemeClr val="accent3"/>
                        </a:solidFill>
                        <a:highlight>
                          <a:srgbClr val="FFFF00"/>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pic>
        <p:nvPicPr>
          <p:cNvPr descr="A screenshot of a computer&#10;&#10;AI-generated content may be incorrect." id="156" name="Google Shape;156;p11"/>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57" name="Google Shape;157;p11"/>
          <p:cNvSpPr txBox="1"/>
          <p:nvPr/>
        </p:nvSpPr>
        <p:spPr>
          <a:xfrm>
            <a:off x="241825" y="172240"/>
            <a:ext cx="355935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Calibri"/>
                <a:ea typeface="Calibri"/>
                <a:cs typeface="Calibri"/>
                <a:sym typeface="Calibri"/>
              </a:rPr>
              <a:t>Your objective: Strive to ensure all pupils meet the minimum requirement in swimming.</a:t>
            </a:r>
            <a:endParaRPr/>
          </a:p>
        </p:txBody>
      </p:sp>
      <p:graphicFrame>
        <p:nvGraphicFramePr>
          <p:cNvPr id="158" name="Google Shape;158;p11"/>
          <p:cNvGraphicFramePr/>
          <p:nvPr/>
        </p:nvGraphicFramePr>
        <p:xfrm>
          <a:off x="294842" y="694098"/>
          <a:ext cx="3000000" cy="3000000"/>
        </p:xfrm>
        <a:graphic>
          <a:graphicData uri="http://schemas.openxmlformats.org/drawingml/2006/table">
            <a:tbl>
              <a:tblPr bandRow="1" firstRow="1">
                <a:noFill/>
                <a:tableStyleId>{A3F9A80A-69B6-41B9-9B36-2D083112DA58}</a:tableStyleId>
              </a:tblPr>
              <a:tblGrid>
                <a:gridCol w="497650"/>
                <a:gridCol w="1158250"/>
                <a:gridCol w="1417325"/>
                <a:gridCol w="1516375"/>
                <a:gridCol w="940550"/>
              </a:tblGrid>
              <a:tr h="226250">
                <a:tc>
                  <a:txBody>
                    <a:bodyPr/>
                    <a:lstStyle/>
                    <a:p>
                      <a:pPr indent="0" lvl="0" marL="0" marR="0" rtl="0" algn="ctr">
                        <a:spcBef>
                          <a:spcPts val="0"/>
                        </a:spcBef>
                        <a:spcAft>
                          <a:spcPts val="0"/>
                        </a:spcAft>
                        <a:buNone/>
                      </a:pPr>
                      <a:r>
                        <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a:latin typeface="Calibri"/>
                          <a:ea typeface="Calibri"/>
                          <a:cs typeface="Calibri"/>
                          <a:sym typeface="Calibri"/>
                        </a:rPr>
                        <a:t>Plan and monitor</a:t>
                      </a:r>
                      <a:br>
                        <a:rPr b="1" lang="en-US" sz="700">
                          <a:latin typeface="Calibri"/>
                          <a:ea typeface="Calibri"/>
                          <a:cs typeface="Calibri"/>
                          <a:sym typeface="Calibri"/>
                        </a:rPr>
                      </a:br>
                      <a:r>
                        <a:rPr b="1" lang="en-US" sz="500">
                          <a:latin typeface="Calibri"/>
                          <a:ea typeface="Calibri"/>
                          <a:cs typeface="Calibri"/>
                          <a:sym typeface="Calibri"/>
                        </a:rPr>
                        <a:t>(Complete now and monitor)</a:t>
                      </a:r>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To provide top-up swimming and water safety lessons for pupils that do not meet national curriculum requirements after completing their core swimming lessons. </a:t>
                      </a:r>
                      <a:endParaRPr sz="600">
                        <a:solidFill>
                          <a:schemeClr val="accent3"/>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Following our core curriculum and water safety lessons we will identify pupils for top-up swimming and make arrangements with swimming providers. </a:t>
                      </a:r>
                      <a:endParaRPr sz="600"/>
                    </a:p>
                    <a:p>
                      <a:pPr indent="0" lvl="0" marL="0" marR="0" rtl="0" algn="l">
                        <a:lnSpc>
                          <a:spcPct val="100000"/>
                        </a:lnSpc>
                        <a:spcBef>
                          <a:spcPts val="0"/>
                        </a:spcBef>
                        <a:spcAft>
                          <a:spcPts val="0"/>
                        </a:spcAft>
                        <a:buNone/>
                      </a:pPr>
                      <a:r>
                        <a:t/>
                      </a:r>
                      <a:endParaRPr sz="600">
                        <a:solidFill>
                          <a:schemeClr val="accent3"/>
                        </a:solidFill>
                        <a:latin typeface="Calibri"/>
                        <a:ea typeface="Calibri"/>
                        <a:cs typeface="Calibri"/>
                        <a:sym typeface="Calibri"/>
                      </a:endParaRPr>
                    </a:p>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We will use the PE and Sport Premium to fund top-up swimming. This will include the cost of transport for top-up swimming only. </a:t>
                      </a:r>
                      <a:endParaRPr sz="600">
                        <a:solidFill>
                          <a:schemeClr val="accent3"/>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Our aim is to increase the number of children in year 6 achieving curriculum requirements by the end of the summer term. </a:t>
                      </a:r>
                      <a:endParaRPr sz="600"/>
                    </a:p>
                    <a:p>
                      <a:pPr indent="0" lvl="0" marL="0" marR="0" rtl="0" algn="l">
                        <a:lnSpc>
                          <a:spcPct val="100000"/>
                        </a:lnSpc>
                        <a:spcBef>
                          <a:spcPts val="0"/>
                        </a:spcBef>
                        <a:spcAft>
                          <a:spcPts val="0"/>
                        </a:spcAft>
                        <a:buClr>
                          <a:srgbClr val="0F4761"/>
                        </a:buClr>
                        <a:buSzPts val="600"/>
                        <a:buFont typeface="Calibri"/>
                        <a:buNone/>
                      </a:pPr>
                      <a:r>
                        <a:t/>
                      </a:r>
                      <a:endParaRPr sz="600"/>
                    </a:p>
                    <a:p>
                      <a:pPr indent="0" lvl="0" marL="0" marR="0" rtl="0" algn="l">
                        <a:lnSpc>
                          <a:spcPct val="100000"/>
                        </a:lnSpc>
                        <a:spcBef>
                          <a:spcPts val="0"/>
                        </a:spcBef>
                        <a:spcAft>
                          <a:spcPts val="0"/>
                        </a:spcAft>
                        <a:buNone/>
                      </a:pPr>
                      <a:r>
                        <a:t/>
                      </a:r>
                      <a:endParaRPr sz="600">
                        <a:solidFill>
                          <a:schemeClr val="accent3"/>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Swimming assessment reports and data. </a:t>
                      </a:r>
                      <a:endParaRPr sz="600"/>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graphicFrame>
        <p:nvGraphicFramePr>
          <p:cNvPr id="159" name="Google Shape;159;p11"/>
          <p:cNvGraphicFramePr/>
          <p:nvPr/>
        </p:nvGraphicFramePr>
        <p:xfrm>
          <a:off x="294842" y="2279058"/>
          <a:ext cx="3000000" cy="3000000"/>
        </p:xfrm>
        <a:graphic>
          <a:graphicData uri="http://schemas.openxmlformats.org/drawingml/2006/table">
            <a:tbl>
              <a:tblPr bandRow="1" firstRow="1">
                <a:noFill/>
                <a:tableStyleId>{A3F9A80A-69B6-41B9-9B36-2D083112DA58}</a:tableStyleId>
              </a:tblPr>
              <a:tblGrid>
                <a:gridCol w="497650"/>
                <a:gridCol w="1158250"/>
                <a:gridCol w="1417325"/>
                <a:gridCol w="1516375"/>
                <a:gridCol w="940550"/>
              </a:tblGrid>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What impact have you seen?</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spcBef>
                          <a:spcPts val="0"/>
                        </a:spcBef>
                        <a:spcAft>
                          <a:spcPts val="0"/>
                        </a:spcAft>
                        <a:buNone/>
                      </a:pPr>
                      <a:r>
                        <a:rPr b="1" lang="en-US" sz="700">
                          <a:solidFill>
                            <a:srgbClr val="000000"/>
                          </a:solidFill>
                          <a:latin typeface="Calibri"/>
                          <a:ea typeface="Calibri"/>
                          <a:cs typeface="Calibri"/>
                          <a:sym typeface="Calibri"/>
                        </a:rPr>
                        <a:t>Are the improvements sustainable? How?</a:t>
                      </a:r>
                      <a:endParaRPr b="1"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a:solidFill>
                            <a:srgbClr val="000000"/>
                          </a:solidFill>
                          <a:latin typeface="Calibri"/>
                          <a:ea typeface="Calibri"/>
                          <a:cs typeface="Calibri"/>
                          <a:sym typeface="Calibri"/>
                        </a:rPr>
                        <a:t>Supporting evidence</a:t>
                      </a:r>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a:solidFill>
                            <a:srgbClr val="000000"/>
                          </a:solidFill>
                          <a:latin typeface="Calibri"/>
                          <a:ea typeface="Calibri"/>
                          <a:cs typeface="Calibri"/>
                          <a:sym typeface="Calibri"/>
                        </a:rPr>
                        <a:t>Approx. cost</a:t>
                      </a:r>
                      <a:endParaRPr b="1" sz="700">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a:latin typeface="Calibri"/>
                          <a:ea typeface="Calibri"/>
                          <a:cs typeface="Calibri"/>
                          <a:sym typeface="Calibri"/>
                        </a:rPr>
                        <a:t>Evaluate</a:t>
                      </a:r>
                      <a:r>
                        <a:rPr b="1" lang="en-US" sz="700">
                          <a:latin typeface="Calibri"/>
                          <a:ea typeface="Calibri"/>
                          <a:cs typeface="Calibri"/>
                          <a:sym typeface="Calibri"/>
                        </a:rPr>
                        <a:t> </a:t>
                      </a:r>
                      <a:r>
                        <a:rPr b="1" lang="en-US" sz="500">
                          <a:latin typeface="Calibri"/>
                          <a:ea typeface="Calibri"/>
                          <a:cs typeface="Calibri"/>
                          <a:sym typeface="Calibri"/>
                        </a:rPr>
                        <a:t>(Complete in July)</a:t>
                      </a:r>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1200"/>
                        </a:spcBef>
                        <a:spcAft>
                          <a:spcPts val="1200"/>
                        </a:spcAft>
                        <a:buClr>
                          <a:schemeClr val="dk1"/>
                        </a:buClr>
                        <a:buSzPts val="1100"/>
                        <a:buFont typeface="Arial"/>
                        <a:buNone/>
                      </a:pPr>
                      <a:r>
                        <a:rPr lang="en-US" sz="600">
                          <a:solidFill>
                            <a:srgbClr val="38761D"/>
                          </a:solidFill>
                          <a:latin typeface="Calibri"/>
                          <a:ea typeface="Calibri"/>
                          <a:cs typeface="Calibri"/>
                          <a:sym typeface="Calibri"/>
                        </a:rPr>
                        <a:t>Swimming attainment has remained exceptionally high, with the vast majority of Year 6 pupils meeting the expected national curriculum standard by the end of Key Stage 2. In July 2025, 97% of pupils could swim 25 metres and use a range of strokes effectively. By July 2026, 95% of pupils were able to swim 25 metres, perform safe self-rescue in different water-based situations and confidently use a range of strokes. Although there has been a slight decrease in the percentage achieving the standard, attainment remains significantly above national expectations. This demonstrates the continued effectiveness of the school's swimming provision in equipping pupils with essential life skills, water safety knowledge and confidence in the water. As a result, pupils are leaving primary school with the skills needed to participate safely in aquatic activities and maintain active, healthy lifestyles.</a:t>
                      </a:r>
                      <a:endParaRPr sz="600">
                        <a:solidFill>
                          <a:srgbClr val="38761D"/>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The school is committed to ensuring that top-up swimming continues to be funded in future years in order to maintain high levels of attainment in swimming and water safety. Sustainability will be achieved through careful financial planning within the school budget, alongside the allocation of Sports Premium funding where appropriate to support targeted groups of pupils who require additional instruction to meet the expected standard. </a:t>
                      </a:r>
                      <a:endParaRPr sz="600"/>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US" sz="600">
                          <a:solidFill>
                            <a:schemeClr val="accent3"/>
                          </a:solidFill>
                          <a:latin typeface="Calibri"/>
                          <a:ea typeface="Calibri"/>
                          <a:cs typeface="Calibri"/>
                          <a:sym typeface="Calibri"/>
                        </a:rPr>
                        <a:t>Swimming assessment reports and data. </a:t>
                      </a:r>
                      <a:endParaRPr sz="600">
                        <a:solidFill>
                          <a:schemeClr val="accent3"/>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F4761"/>
                        </a:buClr>
                        <a:buSzPts val="600"/>
                        <a:buFont typeface="Calibri"/>
                        <a:buNone/>
                      </a:pPr>
                      <a:r>
                        <a:rPr lang="en-US" sz="600">
                          <a:solidFill>
                            <a:srgbClr val="38761D"/>
                          </a:solidFill>
                          <a:latin typeface="Calibri"/>
                          <a:ea typeface="Calibri"/>
                          <a:cs typeface="Calibri"/>
                          <a:sym typeface="Calibri"/>
                        </a:rPr>
                        <a:t>£1936 top up swimming and transport </a:t>
                      </a:r>
                      <a:endParaRPr sz="600">
                        <a:solidFill>
                          <a:srgbClr val="38761D"/>
                        </a:solidFill>
                      </a:endParaRPr>
                    </a:p>
                    <a:p>
                      <a:pPr indent="0" lvl="0" marL="0" marR="0" rtl="0" algn="l">
                        <a:lnSpc>
                          <a:spcPct val="100000"/>
                        </a:lnSpc>
                        <a:spcBef>
                          <a:spcPts val="0"/>
                        </a:spcBef>
                        <a:spcAft>
                          <a:spcPts val="0"/>
                        </a:spcAft>
                        <a:buClr>
                          <a:schemeClr val="dk1"/>
                        </a:buClr>
                        <a:buSzPts val="600"/>
                        <a:buFont typeface="Arial"/>
                        <a:buNone/>
                      </a:pPr>
                      <a:r>
                        <a:t/>
                      </a:r>
                      <a:endParaRPr sz="600">
                        <a:solidFill>
                          <a:srgbClr val="38761D"/>
                        </a:solidFill>
                        <a:latin typeface="Calibri"/>
                        <a:ea typeface="Calibri"/>
                        <a:cs typeface="Calibri"/>
                        <a:sym typeface="Calibri"/>
                      </a:endParaRPr>
                    </a:p>
                    <a:p>
                      <a:pPr indent="0" lvl="0" marL="0" marR="0" rtl="0" algn="l">
                        <a:lnSpc>
                          <a:spcPct val="100000"/>
                        </a:lnSpc>
                        <a:spcBef>
                          <a:spcPts val="0"/>
                        </a:spcBef>
                        <a:spcAft>
                          <a:spcPts val="0"/>
                        </a:spcAft>
                        <a:buClr>
                          <a:srgbClr val="0F4761"/>
                        </a:buClr>
                        <a:buSzPts val="600"/>
                        <a:buFont typeface="Calibri"/>
                        <a:buNone/>
                      </a:pPr>
                      <a:r>
                        <a:rPr lang="en-US" sz="600">
                          <a:solidFill>
                            <a:srgbClr val="38761D"/>
                          </a:solidFill>
                          <a:latin typeface="Calibri"/>
                          <a:ea typeface="Calibri"/>
                          <a:cs typeface="Calibri"/>
                          <a:sym typeface="Calibri"/>
                        </a:rPr>
                        <a:t>Total £1936</a:t>
                      </a:r>
                      <a:endParaRPr sz="600">
                        <a:solidFill>
                          <a:srgbClr val="38761D"/>
                        </a:solidFill>
                      </a:endParaRPr>
                    </a:p>
                    <a:p>
                      <a:pPr indent="0" lvl="0" marL="0" marR="0" rtl="0" algn="l">
                        <a:lnSpc>
                          <a:spcPct val="100000"/>
                        </a:lnSpc>
                        <a:spcBef>
                          <a:spcPts val="0"/>
                        </a:spcBef>
                        <a:spcAft>
                          <a:spcPts val="0"/>
                        </a:spcAft>
                        <a:buNone/>
                      </a:pPr>
                      <a:r>
                        <a:t/>
                      </a:r>
                      <a:endParaRPr b="1" sz="600">
                        <a:solidFill>
                          <a:schemeClr val="accent3"/>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chemeClr val="accent3"/>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chemeClr val="accent3"/>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None/>
                      </a:pPr>
                      <a:r>
                        <a:t/>
                      </a:r>
                      <a:endParaRPr sz="600">
                        <a:solidFill>
                          <a:schemeClr val="accent3"/>
                        </a:solidFill>
                        <a:highlight>
                          <a:srgbClr val="FFFF00"/>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pic>
        <p:nvPicPr>
          <p:cNvPr descr="A screenshot of a computer&#10;&#10;AI-generated content may be incorrect." id="164" name="Google Shape;164;p12"/>
          <p:cNvPicPr preferRelativeResize="0"/>
          <p:nvPr/>
        </p:nvPicPr>
        <p:blipFill rotWithShape="1">
          <a:blip r:embed="rId3">
            <a:alphaModFix/>
          </a:blip>
          <a:srcRect b="0" l="0" r="0" t="0"/>
          <a:stretch/>
        </p:blipFill>
        <p:spPr>
          <a:xfrm>
            <a:off x="-23749" y="0"/>
            <a:ext cx="6187224" cy="4322536"/>
          </a:xfrm>
          <a:prstGeom prst="rect">
            <a:avLst/>
          </a:prstGeom>
          <a:noFill/>
          <a:ln>
            <a:noFill/>
          </a:ln>
        </p:spPr>
      </p:pic>
      <p:sp>
        <p:nvSpPr>
          <p:cNvPr id="165" name="Google Shape;165;p12"/>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Calibri"/>
                <a:ea typeface="Calibri"/>
                <a:cs typeface="Calibri"/>
                <a:sym typeface="Calibri"/>
              </a:rPr>
              <a:t>Review of the last academic year (2024/2025)</a:t>
            </a:r>
            <a:endParaRPr/>
          </a:p>
        </p:txBody>
      </p:sp>
      <p:sp>
        <p:nvSpPr>
          <p:cNvPr id="166" name="Google Shape;166;p12"/>
          <p:cNvSpPr/>
          <p:nvPr/>
        </p:nvSpPr>
        <p:spPr>
          <a:xfrm>
            <a:off x="146584" y="167948"/>
            <a:ext cx="5870400" cy="4392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aphicFrame>
        <p:nvGraphicFramePr>
          <p:cNvPr id="167" name="Google Shape;167;p12"/>
          <p:cNvGraphicFramePr/>
          <p:nvPr/>
        </p:nvGraphicFramePr>
        <p:xfrm>
          <a:off x="114400" y="128713"/>
          <a:ext cx="3000000" cy="3000000"/>
        </p:xfrm>
        <a:graphic>
          <a:graphicData uri="http://schemas.openxmlformats.org/drawingml/2006/table">
            <a:tbl>
              <a:tblPr>
                <a:noFill/>
                <a:tableStyleId>{8A026161-AB2D-4601-85FB-470446AE1C57}</a:tableStyleId>
              </a:tblPr>
              <a:tblGrid>
                <a:gridCol w="2935200"/>
                <a:gridCol w="2935200"/>
              </a:tblGrid>
              <a:tr h="492800">
                <a:tc>
                  <a:txBody>
                    <a:bodyPr/>
                    <a:lstStyle/>
                    <a:p>
                      <a:pPr indent="0" lvl="0" marL="0" rtl="0" algn="l">
                        <a:spcBef>
                          <a:spcPts val="0"/>
                        </a:spcBef>
                        <a:spcAft>
                          <a:spcPts val="0"/>
                        </a:spcAft>
                        <a:buNone/>
                      </a:pPr>
                      <a:r>
                        <a:rPr b="1" lang="en-US" sz="700" u="sng"/>
                        <a:t>Sports funding </a:t>
                      </a:r>
                      <a:r>
                        <a:rPr b="1" lang="en-US" sz="700" u="sng"/>
                        <a:t>received</a:t>
                      </a:r>
                      <a:endParaRPr b="1" sz="700" u="sng"/>
                    </a:p>
                  </a:txBody>
                  <a:tcPr marT="91425" marB="91425" marR="91425" marL="91425"/>
                </a:tc>
                <a:tc>
                  <a:txBody>
                    <a:bodyPr/>
                    <a:lstStyle/>
                    <a:p>
                      <a:pPr indent="0" lvl="0" marL="0" rtl="0" algn="l">
                        <a:spcBef>
                          <a:spcPts val="0"/>
                        </a:spcBef>
                        <a:spcAft>
                          <a:spcPts val="0"/>
                        </a:spcAft>
                        <a:buNone/>
                      </a:pPr>
                      <a:r>
                        <a:rPr b="1" lang="en-US" sz="700" u="sng"/>
                        <a:t>£19230</a:t>
                      </a:r>
                      <a:endParaRPr b="1" sz="700" u="sng"/>
                    </a:p>
                  </a:txBody>
                  <a:tcPr marT="91425" marB="91425" marR="91425" marL="91425"/>
                </a:tc>
              </a:tr>
              <a:tr h="492800">
                <a:tc>
                  <a:txBody>
                    <a:bodyPr/>
                    <a:lstStyle/>
                    <a:p>
                      <a:pPr indent="0" lvl="0" marL="0" rtl="0" algn="l">
                        <a:spcBef>
                          <a:spcPts val="0"/>
                        </a:spcBef>
                        <a:spcAft>
                          <a:spcPts val="0"/>
                        </a:spcAft>
                        <a:buNone/>
                      </a:pPr>
                      <a:r>
                        <a:rPr lang="en-US" sz="700"/>
                        <a:t>How much has your school spent on CPD</a:t>
                      </a:r>
                      <a:endParaRPr sz="700"/>
                    </a:p>
                    <a:p>
                      <a:pPr indent="0" lvl="0" marL="0" rtl="0" algn="l">
                        <a:spcBef>
                          <a:spcPts val="0"/>
                        </a:spcBef>
                        <a:spcAft>
                          <a:spcPts val="0"/>
                        </a:spcAft>
                        <a:buNone/>
                      </a:pPr>
                      <a:r>
                        <a:rPr lang="en-US" sz="700"/>
                        <a:t>for academic year 2025 to 2026?</a:t>
                      </a:r>
                      <a:endParaRPr sz="700"/>
                    </a:p>
                  </a:txBody>
                  <a:tcPr marT="91425" marB="91425" marR="91425" marL="91425"/>
                </a:tc>
                <a:tc>
                  <a:txBody>
                    <a:bodyPr/>
                    <a:lstStyle/>
                    <a:p>
                      <a:pPr indent="0" lvl="0" marL="0" rtl="0" algn="l">
                        <a:spcBef>
                          <a:spcPts val="0"/>
                        </a:spcBef>
                        <a:spcAft>
                          <a:spcPts val="0"/>
                        </a:spcAft>
                        <a:buNone/>
                      </a:pPr>
                      <a:r>
                        <a:rPr lang="en-US" sz="700"/>
                        <a:t>£ 1,038.54</a:t>
                      </a:r>
                      <a:endParaRPr sz="700"/>
                    </a:p>
                  </a:txBody>
                  <a:tcPr marT="91425" marB="91425" marR="91425" marL="91425"/>
                </a:tc>
              </a:tr>
              <a:tr h="572925">
                <a:tc>
                  <a:txBody>
                    <a:bodyPr/>
                    <a:lstStyle/>
                    <a:p>
                      <a:pPr indent="0" lvl="0" marL="0" rtl="0" algn="l">
                        <a:spcBef>
                          <a:spcPts val="0"/>
                        </a:spcBef>
                        <a:spcAft>
                          <a:spcPts val="0"/>
                        </a:spcAft>
                        <a:buNone/>
                      </a:pPr>
                      <a:r>
                        <a:rPr lang="en-US" sz="700"/>
                        <a:t>How much has your school spent extra-</a:t>
                      </a:r>
                      <a:endParaRPr sz="700"/>
                    </a:p>
                    <a:p>
                      <a:pPr indent="0" lvl="0" marL="0" rtl="0" algn="l">
                        <a:spcBef>
                          <a:spcPts val="0"/>
                        </a:spcBef>
                        <a:spcAft>
                          <a:spcPts val="0"/>
                        </a:spcAft>
                        <a:buNone/>
                      </a:pPr>
                      <a:r>
                        <a:rPr lang="en-US" sz="700"/>
                        <a:t>curricular opportunities for academic year</a:t>
                      </a:r>
                      <a:endParaRPr sz="700"/>
                    </a:p>
                    <a:p>
                      <a:pPr indent="0" lvl="0" marL="0" rtl="0" algn="l">
                        <a:spcBef>
                          <a:spcPts val="0"/>
                        </a:spcBef>
                        <a:spcAft>
                          <a:spcPts val="0"/>
                        </a:spcAft>
                        <a:buNone/>
                      </a:pPr>
                      <a:r>
                        <a:t/>
                      </a:r>
                      <a:endParaRPr sz="700"/>
                    </a:p>
                    <a:p>
                      <a:pPr indent="0" lvl="0" marL="0" rtl="0" algn="l">
                        <a:spcBef>
                          <a:spcPts val="0"/>
                        </a:spcBef>
                        <a:spcAft>
                          <a:spcPts val="0"/>
                        </a:spcAft>
                        <a:buNone/>
                      </a:pPr>
                      <a:r>
                        <a:rPr lang="en-US" sz="700"/>
                        <a:t>2025 to 2026?</a:t>
                      </a:r>
                      <a:endParaRPr sz="700"/>
                    </a:p>
                  </a:txBody>
                  <a:tcPr marT="91425" marB="91425" marR="91425" marL="91425"/>
                </a:tc>
                <a:tc>
                  <a:txBody>
                    <a:bodyPr/>
                    <a:lstStyle/>
                    <a:p>
                      <a:pPr indent="0" lvl="0" marL="0" rtl="0" algn="l">
                        <a:spcBef>
                          <a:spcPts val="0"/>
                        </a:spcBef>
                        <a:spcAft>
                          <a:spcPts val="0"/>
                        </a:spcAft>
                        <a:buNone/>
                      </a:pPr>
                      <a:r>
                        <a:rPr lang="en-US" sz="700"/>
                        <a:t>£ 3,793</a:t>
                      </a:r>
                      <a:endParaRPr sz="700"/>
                    </a:p>
                  </a:txBody>
                  <a:tcPr marT="91425" marB="91425" marR="91425" marL="91425"/>
                </a:tc>
              </a:tr>
              <a:tr h="492800">
                <a:tc>
                  <a:txBody>
                    <a:bodyPr/>
                    <a:lstStyle/>
                    <a:p>
                      <a:pPr indent="0" lvl="0" marL="0" rtl="0" algn="l">
                        <a:spcBef>
                          <a:spcPts val="0"/>
                        </a:spcBef>
                        <a:spcAft>
                          <a:spcPts val="0"/>
                        </a:spcAft>
                        <a:buNone/>
                      </a:pPr>
                      <a:r>
                        <a:rPr lang="en-US" sz="700"/>
                        <a:t>How much has your school spent on</a:t>
                      </a:r>
                      <a:endParaRPr sz="700"/>
                    </a:p>
                    <a:p>
                      <a:pPr indent="0" lvl="0" marL="0" rtl="0" algn="l">
                        <a:spcBef>
                          <a:spcPts val="0"/>
                        </a:spcBef>
                        <a:spcAft>
                          <a:spcPts val="0"/>
                        </a:spcAft>
                        <a:buNone/>
                      </a:pPr>
                      <a:r>
                        <a:rPr lang="en-US" sz="700"/>
                        <a:t>equipment and resources for academic</a:t>
                      </a:r>
                      <a:endParaRPr sz="700"/>
                    </a:p>
                    <a:p>
                      <a:pPr indent="0" lvl="0" marL="0" rtl="0" algn="l">
                        <a:spcBef>
                          <a:spcPts val="0"/>
                        </a:spcBef>
                        <a:spcAft>
                          <a:spcPts val="0"/>
                        </a:spcAft>
                        <a:buNone/>
                      </a:pPr>
                      <a:r>
                        <a:t/>
                      </a:r>
                      <a:endParaRPr sz="700"/>
                    </a:p>
                  </a:txBody>
                  <a:tcPr marT="91425" marB="91425" marR="91425" marL="91425"/>
                </a:tc>
                <a:tc>
                  <a:txBody>
                    <a:bodyPr/>
                    <a:lstStyle/>
                    <a:p>
                      <a:pPr indent="0" lvl="0" marL="0" rtl="0" algn="l">
                        <a:spcBef>
                          <a:spcPts val="0"/>
                        </a:spcBef>
                        <a:spcAft>
                          <a:spcPts val="0"/>
                        </a:spcAft>
                        <a:buNone/>
                      </a:pPr>
                      <a:r>
                        <a:rPr lang="en-US" sz="700"/>
                        <a:t>£ 10,255.08</a:t>
                      </a:r>
                      <a:endParaRPr sz="700"/>
                    </a:p>
                  </a:txBody>
                  <a:tcPr marT="91425" marB="91425" marR="91425" marL="91425"/>
                </a:tc>
              </a:tr>
              <a:tr h="673175">
                <a:tc>
                  <a:txBody>
                    <a:bodyPr/>
                    <a:lstStyle/>
                    <a:p>
                      <a:pPr indent="0" lvl="0" marL="0" rtl="0" algn="l">
                        <a:spcBef>
                          <a:spcPts val="0"/>
                        </a:spcBef>
                        <a:spcAft>
                          <a:spcPts val="0"/>
                        </a:spcAft>
                        <a:buNone/>
                      </a:pPr>
                      <a:r>
                        <a:rPr lang="en-US" sz="700"/>
                        <a:t>How much has your school spent on</a:t>
                      </a:r>
                      <a:endParaRPr sz="700"/>
                    </a:p>
                    <a:p>
                      <a:pPr indent="0" lvl="0" marL="0" rtl="0" algn="l">
                        <a:spcBef>
                          <a:spcPts val="0"/>
                        </a:spcBef>
                        <a:spcAft>
                          <a:spcPts val="0"/>
                        </a:spcAft>
                        <a:buNone/>
                      </a:pPr>
                      <a:r>
                        <a:rPr lang="en-US" sz="700"/>
                        <a:t>membership and subscription fees for</a:t>
                      </a:r>
                      <a:endParaRPr sz="700"/>
                    </a:p>
                    <a:p>
                      <a:pPr indent="0" lvl="0" marL="0" rtl="0" algn="l">
                        <a:spcBef>
                          <a:spcPts val="0"/>
                        </a:spcBef>
                        <a:spcAft>
                          <a:spcPts val="0"/>
                        </a:spcAft>
                        <a:buNone/>
                      </a:pPr>
                      <a:r>
                        <a:rPr lang="en-US" sz="700"/>
                        <a:t>academic year 2025 to 2026?</a:t>
                      </a:r>
                      <a:endParaRPr sz="700"/>
                    </a:p>
                    <a:p>
                      <a:pPr indent="0" lvl="0" marL="0" rtl="0" algn="l">
                        <a:spcBef>
                          <a:spcPts val="0"/>
                        </a:spcBef>
                        <a:spcAft>
                          <a:spcPts val="0"/>
                        </a:spcAft>
                        <a:buNone/>
                      </a:pPr>
                      <a:r>
                        <a:t/>
                      </a:r>
                      <a:endParaRPr sz="700"/>
                    </a:p>
                    <a:p>
                      <a:pPr indent="0" lvl="0" marL="0" rtl="0" algn="l">
                        <a:spcBef>
                          <a:spcPts val="0"/>
                        </a:spcBef>
                        <a:spcAft>
                          <a:spcPts val="0"/>
                        </a:spcAft>
                        <a:buNone/>
                      </a:pPr>
                      <a:r>
                        <a:t/>
                      </a:r>
                      <a:endParaRPr sz="700"/>
                    </a:p>
                  </a:txBody>
                  <a:tcPr marT="91425" marB="91425" marR="91425" marL="91425"/>
                </a:tc>
                <a:tc>
                  <a:txBody>
                    <a:bodyPr/>
                    <a:lstStyle/>
                    <a:p>
                      <a:pPr indent="0" lvl="0" marL="0" rtl="0" algn="l">
                        <a:spcBef>
                          <a:spcPts val="0"/>
                        </a:spcBef>
                        <a:spcAft>
                          <a:spcPts val="0"/>
                        </a:spcAft>
                        <a:buNone/>
                      </a:pPr>
                      <a:r>
                        <a:rPr lang="en-US" sz="700"/>
                        <a:t>£ 2,157.38</a:t>
                      </a:r>
                      <a:endParaRPr sz="700"/>
                    </a:p>
                  </a:txBody>
                  <a:tcPr marT="91425" marB="91425" marR="91425" marL="91425"/>
                </a:tc>
              </a:tr>
              <a:tr h="572925">
                <a:tc>
                  <a:txBody>
                    <a:bodyPr/>
                    <a:lstStyle/>
                    <a:p>
                      <a:pPr indent="0" lvl="0" marL="0" rtl="0" algn="l">
                        <a:spcBef>
                          <a:spcPts val="0"/>
                        </a:spcBef>
                        <a:spcAft>
                          <a:spcPts val="0"/>
                        </a:spcAft>
                        <a:buNone/>
                      </a:pPr>
                      <a:r>
                        <a:rPr lang="en-US" sz="700"/>
                        <a:t>How much has your school spent on</a:t>
                      </a:r>
                      <a:endParaRPr sz="700"/>
                    </a:p>
                    <a:p>
                      <a:pPr indent="0" lvl="0" marL="0" rtl="0" algn="l">
                        <a:spcBef>
                          <a:spcPts val="0"/>
                        </a:spcBef>
                        <a:spcAft>
                          <a:spcPts val="0"/>
                        </a:spcAft>
                        <a:buNone/>
                      </a:pPr>
                      <a:r>
                        <a:rPr lang="en-US" sz="700"/>
                        <a:t>activities organised by the SGO network</a:t>
                      </a:r>
                      <a:endParaRPr sz="700"/>
                    </a:p>
                    <a:p>
                      <a:pPr indent="0" lvl="0" marL="0" rtl="0" algn="l">
                        <a:spcBef>
                          <a:spcPts val="0"/>
                        </a:spcBef>
                        <a:spcAft>
                          <a:spcPts val="0"/>
                        </a:spcAft>
                        <a:buNone/>
                      </a:pPr>
                      <a:r>
                        <a:rPr lang="en-US" sz="700"/>
                        <a:t>for academic year 2025 to 2026?</a:t>
                      </a:r>
                      <a:endParaRPr sz="700"/>
                    </a:p>
                    <a:p>
                      <a:pPr indent="0" lvl="0" marL="0" rtl="0" algn="l">
                        <a:spcBef>
                          <a:spcPts val="0"/>
                        </a:spcBef>
                        <a:spcAft>
                          <a:spcPts val="0"/>
                        </a:spcAft>
                        <a:buNone/>
                      </a:pPr>
                      <a:r>
                        <a:t/>
                      </a:r>
                      <a:endParaRPr sz="700"/>
                    </a:p>
                  </a:txBody>
                  <a:tcPr marT="91425" marB="91425" marR="91425" marL="91425"/>
                </a:tc>
                <a:tc>
                  <a:txBody>
                    <a:bodyPr/>
                    <a:lstStyle/>
                    <a:p>
                      <a:pPr indent="0" lvl="0" marL="0" rtl="0" algn="l">
                        <a:spcBef>
                          <a:spcPts val="0"/>
                        </a:spcBef>
                        <a:spcAft>
                          <a:spcPts val="0"/>
                        </a:spcAft>
                        <a:buNone/>
                      </a:pPr>
                      <a:r>
                        <a:rPr lang="en-US" sz="700"/>
                        <a:t>£ 50</a:t>
                      </a:r>
                      <a:endParaRPr sz="700"/>
                    </a:p>
                  </a:txBody>
                  <a:tcPr marT="91425" marB="91425" marR="91425" marL="91425"/>
                </a:tc>
              </a:tr>
              <a:tr h="572925">
                <a:tc>
                  <a:txBody>
                    <a:bodyPr/>
                    <a:lstStyle/>
                    <a:p>
                      <a:pPr indent="0" lvl="0" marL="0" rtl="0" algn="l">
                        <a:spcBef>
                          <a:spcPts val="0"/>
                        </a:spcBef>
                        <a:spcAft>
                          <a:spcPts val="0"/>
                        </a:spcAft>
                        <a:buNone/>
                      </a:pPr>
                      <a:r>
                        <a:rPr lang="en-US" sz="700"/>
                        <a:t>How much has your school spent on</a:t>
                      </a:r>
                      <a:endParaRPr sz="700"/>
                    </a:p>
                    <a:p>
                      <a:pPr indent="0" lvl="0" marL="0" rtl="0" algn="l">
                        <a:spcBef>
                          <a:spcPts val="0"/>
                        </a:spcBef>
                        <a:spcAft>
                          <a:spcPts val="0"/>
                        </a:spcAft>
                        <a:buNone/>
                      </a:pPr>
                      <a:r>
                        <a:rPr lang="en-US" sz="700"/>
                        <a:t>internal top-swimming lessons or</a:t>
                      </a:r>
                      <a:endParaRPr sz="700"/>
                    </a:p>
                    <a:p>
                      <a:pPr indent="0" lvl="0" marL="0" rtl="0" algn="l">
                        <a:spcBef>
                          <a:spcPts val="0"/>
                        </a:spcBef>
                        <a:spcAft>
                          <a:spcPts val="0"/>
                        </a:spcAft>
                        <a:buNone/>
                      </a:pPr>
                      <a:r>
                        <a:rPr lang="en-US" sz="700"/>
                        <a:t>broadening aquatic opportunities for pupils</a:t>
                      </a:r>
                      <a:endParaRPr sz="700"/>
                    </a:p>
                    <a:p>
                      <a:pPr indent="0" lvl="0" marL="0" rtl="0" algn="l">
                        <a:spcBef>
                          <a:spcPts val="0"/>
                        </a:spcBef>
                        <a:spcAft>
                          <a:spcPts val="0"/>
                        </a:spcAft>
                        <a:buNone/>
                      </a:pPr>
                      <a:r>
                        <a:rPr lang="en-US" sz="700"/>
                        <a:t>for academic year 2025 to 2026?</a:t>
                      </a:r>
                      <a:endParaRPr sz="700"/>
                    </a:p>
                  </a:txBody>
                  <a:tcPr marT="91425" marB="91425" marR="91425" marL="91425"/>
                </a:tc>
                <a:tc>
                  <a:txBody>
                    <a:bodyPr/>
                    <a:lstStyle/>
                    <a:p>
                      <a:pPr indent="0" lvl="0" marL="0" rtl="0" algn="l">
                        <a:spcBef>
                          <a:spcPts val="0"/>
                        </a:spcBef>
                        <a:spcAft>
                          <a:spcPts val="0"/>
                        </a:spcAft>
                        <a:buNone/>
                      </a:pPr>
                      <a:r>
                        <a:rPr lang="en-US" sz="700"/>
                        <a:t>£ 1,936</a:t>
                      </a:r>
                      <a:endParaRPr sz="700"/>
                    </a:p>
                  </a:txBody>
                  <a:tcPr marT="91425" marB="91425" marR="91425" marL="91425"/>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2025-10-08T18:09:30Z</dcterms:created>
  <dc:creator>David Rock</dc:creator>
</cp:coreProperties>
</file>