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4" r:id="rId1"/>
    <p:sldMasterId id="2147483688" r:id="rId2"/>
  </p:sldMasterIdLst>
  <p:notesMasterIdLst>
    <p:notesMasterId r:id="rId6"/>
  </p:notesMasterIdLst>
  <p:sldIdLst>
    <p:sldId id="259" r:id="rId3"/>
    <p:sldId id="261" r:id="rId4"/>
    <p:sldId id="262" r:id="rId5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406B"/>
    <a:srgbClr val="D99D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–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758"/>
    <p:restoredTop sz="94649"/>
  </p:normalViewPr>
  <p:slideViewPr>
    <p:cSldViewPr snapToGrid="0">
      <p:cViewPr varScale="1">
        <p:scale>
          <a:sx n="105" d="100"/>
          <a:sy n="105" d="100"/>
        </p:scale>
        <p:origin x="222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EA1D1B-B09A-BC47-86B6-5AD6954CBA20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EE5EED-A234-2849-8C70-5ABAA4BE2C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6960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D819EB-6ACC-0FFC-BDAF-D3DFB1768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844A95-800D-BAC4-33EF-897156F0F8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AFD229-6E4E-93E9-A36F-A3F2FC426C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CB8D7E-8568-C414-2D99-279DAA7F3D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EE5EED-A234-2849-8C70-5ABAA4BE2C4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7841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52C12-A653-339D-D955-86094D36D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606B7E-6C17-14F1-081D-927685AA7C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07CB76-A7FB-0D7E-E9B1-BA18FB7B0C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99A131-678A-99B7-ACE9-648FA881AD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EE5EED-A234-2849-8C70-5ABAA4BE2C4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1507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52C12-A653-339D-D955-86094D36D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606B7E-6C17-14F1-081D-927685AA7C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07CB76-A7FB-0D7E-E9B1-BA18FB7B0C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99A131-678A-99B7-ACE9-648FA881AD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EE5EED-A234-2849-8C70-5ABAA4BE2C4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0693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1043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A6318-9B53-3044-A07C-787A37F25ADD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EB720-CFBD-C64C-873C-2F4A7BE990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960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248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9997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254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1392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4381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9/7/2026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9124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56617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2701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11343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667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3211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9/7/2026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pic>
        <p:nvPicPr>
          <p:cNvPr id="7" name="Picture 6" descr="A blue and white border with a star and a blue and yellow design&#10;&#10;Description automatically generated">
            <a:extLst>
              <a:ext uri="{FF2B5EF4-FFF2-40B4-BE49-F238E27FC236}">
                <a16:creationId xmlns:a16="http://schemas.microsoft.com/office/drawing/2014/main" id="{B9654050-97B3-FA6E-5E3B-6F7AA3BB37FA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 t="1" r="61929" b="83043"/>
          <a:stretch/>
        </p:blipFill>
        <p:spPr>
          <a:xfrm>
            <a:off x="1" y="0"/>
            <a:ext cx="3527825" cy="883986"/>
          </a:xfrm>
          <a:prstGeom prst="rect">
            <a:avLst/>
          </a:prstGeom>
        </p:spPr>
      </p:pic>
      <p:pic>
        <p:nvPicPr>
          <p:cNvPr id="8" name="Picture 7" descr="A blue and white border with a star and a blue and yellow design&#10;&#10;Description automatically generated">
            <a:extLst>
              <a:ext uri="{FF2B5EF4-FFF2-40B4-BE49-F238E27FC236}">
                <a16:creationId xmlns:a16="http://schemas.microsoft.com/office/drawing/2014/main" id="{6EDBD12E-0D8B-7560-543B-5E0908F4BAE5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 l="53" t="76035" r="85" b="-202"/>
          <a:stretch/>
        </p:blipFill>
        <p:spPr>
          <a:xfrm>
            <a:off x="0" y="5519243"/>
            <a:ext cx="9906000" cy="1348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764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13807B-E6C3-94A7-30BA-89B6049B6B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0DB1FE2-4F06-43ED-6513-664DF1516D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105307"/>
              </p:ext>
            </p:extLst>
          </p:nvPr>
        </p:nvGraphicFramePr>
        <p:xfrm>
          <a:off x="-3057" y="-16828"/>
          <a:ext cx="9909058" cy="68748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8795">
                  <a:extLst>
                    <a:ext uri="{9D8B030D-6E8A-4147-A177-3AD203B41FA5}">
                      <a16:colId xmlns:a16="http://schemas.microsoft.com/office/drawing/2014/main" val="2842925459"/>
                    </a:ext>
                  </a:extLst>
                </a:gridCol>
                <a:gridCol w="1331728">
                  <a:extLst>
                    <a:ext uri="{9D8B030D-6E8A-4147-A177-3AD203B41FA5}">
                      <a16:colId xmlns:a16="http://schemas.microsoft.com/office/drawing/2014/main" val="2354306101"/>
                    </a:ext>
                  </a:extLst>
                </a:gridCol>
                <a:gridCol w="1331728">
                  <a:extLst>
                    <a:ext uri="{9D8B030D-6E8A-4147-A177-3AD203B41FA5}">
                      <a16:colId xmlns:a16="http://schemas.microsoft.com/office/drawing/2014/main" val="1581163265"/>
                    </a:ext>
                  </a:extLst>
                </a:gridCol>
                <a:gridCol w="1331728">
                  <a:extLst>
                    <a:ext uri="{9D8B030D-6E8A-4147-A177-3AD203B41FA5}">
                      <a16:colId xmlns:a16="http://schemas.microsoft.com/office/drawing/2014/main" val="3634306813"/>
                    </a:ext>
                  </a:extLst>
                </a:gridCol>
                <a:gridCol w="1331728">
                  <a:extLst>
                    <a:ext uri="{9D8B030D-6E8A-4147-A177-3AD203B41FA5}">
                      <a16:colId xmlns:a16="http://schemas.microsoft.com/office/drawing/2014/main" val="1797423096"/>
                    </a:ext>
                  </a:extLst>
                </a:gridCol>
                <a:gridCol w="1331728">
                  <a:extLst>
                    <a:ext uri="{9D8B030D-6E8A-4147-A177-3AD203B41FA5}">
                      <a16:colId xmlns:a16="http://schemas.microsoft.com/office/drawing/2014/main" val="3756761700"/>
                    </a:ext>
                  </a:extLst>
                </a:gridCol>
                <a:gridCol w="1331728">
                  <a:extLst>
                    <a:ext uri="{9D8B030D-6E8A-4147-A177-3AD203B41FA5}">
                      <a16:colId xmlns:a16="http://schemas.microsoft.com/office/drawing/2014/main" val="1311504689"/>
                    </a:ext>
                  </a:extLst>
                </a:gridCol>
                <a:gridCol w="1509895">
                  <a:extLst>
                    <a:ext uri="{9D8B030D-6E8A-4147-A177-3AD203B41FA5}">
                      <a16:colId xmlns:a16="http://schemas.microsoft.com/office/drawing/2014/main" val="503533209"/>
                    </a:ext>
                  </a:extLst>
                </a:gridCol>
              </a:tblGrid>
              <a:tr h="409967">
                <a:tc gridSpan="8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Year 1 </a:t>
                      </a:r>
                      <a:r>
                        <a:rPr lang="en-GB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Curriculum Overview 2026/27 </a:t>
                      </a:r>
                      <a:endParaRPr lang="en-US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406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7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7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7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7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5852173"/>
                  </a:ext>
                </a:extLst>
              </a:tr>
              <a:tr h="315359"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rgbClr val="D99D49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406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D99D4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Art</a:t>
                      </a:r>
                    </a:p>
                  </a:txBody>
                  <a:tcPr>
                    <a:lnL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406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D99D4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Computing</a:t>
                      </a:r>
                    </a:p>
                  </a:txBody>
                  <a:tcPr>
                    <a:lnL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406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D99D4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DT</a:t>
                      </a:r>
                    </a:p>
                  </a:txBody>
                  <a:tcPr>
                    <a:lnL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406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D99D4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English</a:t>
                      </a:r>
                    </a:p>
                  </a:txBody>
                  <a:tcPr>
                    <a:lnL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406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D99D4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French</a:t>
                      </a:r>
                    </a:p>
                  </a:txBody>
                  <a:tcPr>
                    <a:lnL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406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D99D4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Geography</a:t>
                      </a:r>
                    </a:p>
                  </a:txBody>
                  <a:tcPr>
                    <a:lnL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406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D99D4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History</a:t>
                      </a:r>
                    </a:p>
                  </a:txBody>
                  <a:tcPr>
                    <a:lnL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40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7040186"/>
                  </a:ext>
                </a:extLst>
              </a:tr>
              <a:tr h="1892154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D99D4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Autumn </a:t>
                      </a:r>
                    </a:p>
                  </a:txBody>
                  <a:tcPr vert="vert270">
                    <a:lnL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13406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n-US" sz="10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Colour and Pattern</a:t>
                      </a:r>
                    </a:p>
                    <a:p>
                      <a:pPr algn="ctr"/>
                      <a:endParaRPr lang="en-US" sz="10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n-US" sz="10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Kadinsky</a:t>
                      </a:r>
                    </a:p>
                    <a:p>
                      <a:pPr algn="ctr"/>
                      <a:r>
                        <a:rPr lang="en-US" sz="10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Alma Thomas</a:t>
                      </a:r>
                    </a:p>
                    <a:p>
                      <a:pPr algn="ctr"/>
                      <a:endParaRPr lang="en-US" sz="10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endParaRPr lang="en-US" sz="10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n-US" sz="10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Getting started</a:t>
                      </a:r>
                    </a:p>
                    <a:p>
                      <a:pPr algn="ctr"/>
                      <a:r>
                        <a:rPr lang="en-US" sz="10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Programming: </a:t>
                      </a:r>
                    </a:p>
                    <a:p>
                      <a:pPr algn="ctr"/>
                      <a:r>
                        <a:rPr lang="en-US" sz="10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Bee-Bot</a:t>
                      </a:r>
                    </a:p>
                    <a:p>
                      <a:endParaRPr lang="en-US" sz="1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endParaRPr lang="en-GB" sz="10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n-GB" sz="10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Mechanisms:</a:t>
                      </a:r>
                      <a:r>
                        <a:rPr lang="en-GB" sz="1000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GB" sz="10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Making a vehicle using wheels and axles</a:t>
                      </a:r>
                      <a:endParaRPr lang="en-US" sz="10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b="1" i="0" kern="1200" dirty="0">
                          <a:solidFill>
                            <a:srgbClr val="13406B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Inform:</a:t>
                      </a:r>
                      <a:r>
                        <a:rPr lang="en-GB" sz="1000" b="0" i="0" kern="1200" dirty="0">
                          <a:solidFill>
                            <a:srgbClr val="13406B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Labels, Lists and Captions -</a:t>
                      </a:r>
                      <a:r>
                        <a:rPr lang="en-GB" sz="1000" b="0" i="1" kern="1200" dirty="0">
                          <a:solidFill>
                            <a:srgbClr val="13406B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Someone Just Like You</a:t>
                      </a:r>
                      <a:endParaRPr lang="en-GB" sz="1000" b="0" i="0" kern="1200" dirty="0">
                        <a:solidFill>
                          <a:srgbClr val="13406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en-GB" sz="1000" b="1" i="0" kern="1200" dirty="0">
                          <a:solidFill>
                            <a:srgbClr val="13406B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Entertain:</a:t>
                      </a:r>
                      <a:r>
                        <a:rPr lang="en-GB" sz="1000" b="0" i="0" kern="1200" dirty="0">
                          <a:solidFill>
                            <a:srgbClr val="13406B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Narrative – </a:t>
                      </a:r>
                      <a:r>
                        <a:rPr lang="en-GB" sz="1000" b="0" i="1" kern="1200" dirty="0">
                          <a:solidFill>
                            <a:srgbClr val="13406B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Puffin Peter</a:t>
                      </a:r>
                      <a:endParaRPr lang="en-GB" sz="1000" b="0" i="0" kern="1200" dirty="0">
                        <a:solidFill>
                          <a:srgbClr val="13406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en-GB" sz="1000" b="1" i="0" kern="1200" dirty="0">
                          <a:solidFill>
                            <a:srgbClr val="13406B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Poetry:</a:t>
                      </a:r>
                      <a:r>
                        <a:rPr lang="en-GB" sz="1000" b="0" i="0" kern="1200" dirty="0">
                          <a:solidFill>
                            <a:srgbClr val="13406B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List Poems – </a:t>
                      </a:r>
                      <a:r>
                        <a:rPr lang="en-GB" sz="1000" b="0" i="1" kern="1200" dirty="0">
                          <a:solidFill>
                            <a:srgbClr val="13406B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List Poems</a:t>
                      </a:r>
                    </a:p>
                    <a:p>
                      <a:r>
                        <a:rPr lang="en-GB" sz="1000" b="1" i="0" kern="1200" dirty="0">
                          <a:solidFill>
                            <a:srgbClr val="13406B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Inform:</a:t>
                      </a:r>
                      <a:r>
                        <a:rPr lang="en-GB" sz="1000" b="0" i="0" kern="1200" dirty="0">
                          <a:solidFill>
                            <a:srgbClr val="13406B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Recipes – </a:t>
                      </a:r>
                      <a:r>
                        <a:rPr lang="en-GB" sz="1000" b="0" i="1" kern="1200" dirty="0">
                          <a:solidFill>
                            <a:srgbClr val="13406B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Gruffalo Crumble</a:t>
                      </a:r>
                      <a:endParaRPr lang="en-GB" sz="1000" b="0" i="0" kern="1200" dirty="0">
                        <a:solidFill>
                          <a:srgbClr val="13406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en-GB" sz="1000" b="1" i="0" kern="1200" dirty="0">
                          <a:solidFill>
                            <a:srgbClr val="13406B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Entertain:</a:t>
                      </a:r>
                      <a:r>
                        <a:rPr lang="en-GB" sz="1000" b="0" i="0" kern="1200" dirty="0">
                          <a:solidFill>
                            <a:srgbClr val="13406B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Narrative – </a:t>
                      </a:r>
                      <a:r>
                        <a:rPr lang="en-GB" sz="1000" b="0" i="1" kern="1200" dirty="0">
                          <a:solidFill>
                            <a:srgbClr val="13406B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Fairy Tales</a:t>
                      </a:r>
                      <a:endParaRPr lang="en-GB" sz="1000" b="0" i="0" kern="1200" dirty="0">
                        <a:solidFill>
                          <a:srgbClr val="13406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Greetings and Numbers</a:t>
                      </a:r>
                      <a:r>
                        <a:rPr lang="en-GB" sz="1000" baseline="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000" baseline="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 baseline="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Playground Games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endParaRPr lang="en-US" sz="10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n-US" sz="10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Seasons</a:t>
                      </a:r>
                    </a:p>
                    <a:p>
                      <a:pPr algn="ctr"/>
                      <a:r>
                        <a:rPr lang="en-US" sz="10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Fieldwork</a:t>
                      </a:r>
                    </a:p>
                    <a:p>
                      <a:pPr algn="ctr"/>
                      <a:endParaRPr lang="en-US" sz="10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endParaRPr lang="en-US" sz="10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endParaRPr lang="en-US" sz="10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endParaRPr lang="en-US" sz="100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n-US" sz="100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Our </a:t>
                      </a:r>
                      <a:r>
                        <a:rPr lang="en-US" sz="10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School</a:t>
                      </a:r>
                    </a:p>
                  </a:txBody>
                  <a:tcPr>
                    <a:lnL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6848279"/>
                  </a:ext>
                </a:extLst>
              </a:tr>
              <a:tr h="2049834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D99D4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Spring</a:t>
                      </a:r>
                    </a:p>
                  </a:txBody>
                  <a:tcPr vert="vert270">
                    <a:lnL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13406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n-GB" sz="10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Drawing</a:t>
                      </a:r>
                    </a:p>
                    <a:p>
                      <a:pPr algn="ctr"/>
                      <a:endParaRPr lang="en-GB" sz="10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n-GB" sz="10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Paul Klee</a:t>
                      </a:r>
                    </a:p>
                    <a:p>
                      <a:pPr algn="ctr"/>
                      <a:r>
                        <a:rPr lang="en-GB" sz="10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Lui Bolin</a:t>
                      </a:r>
                    </a:p>
                    <a:p>
                      <a:pPr algn="ctr"/>
                      <a:endParaRPr lang="en-GB" sz="10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n-GB" sz="10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Whole</a:t>
                      </a:r>
                      <a:r>
                        <a:rPr lang="en-GB" sz="1000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School TOB Drawing focus </a:t>
                      </a:r>
                      <a:endParaRPr lang="en-US" sz="10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endParaRPr lang="en-US" sz="10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n-US" sz="10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Algorithms unplugged</a:t>
                      </a:r>
                    </a:p>
                    <a:p>
                      <a:pPr algn="ctr"/>
                      <a:r>
                        <a:rPr lang="en-US" sz="10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Digital imagery</a:t>
                      </a:r>
                    </a:p>
                    <a:p>
                      <a:endParaRPr lang="en-US" sz="1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GB" sz="10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Food:</a:t>
                      </a:r>
                      <a:r>
                        <a:rPr lang="en-GB" sz="1000" baseline="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en-GB" sz="1000" baseline="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GB" sz="10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reparing fruit and vegetables to make a healthy snack</a:t>
                      </a:r>
                      <a:endParaRPr lang="en-US" sz="1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b="1" i="0" kern="1200" dirty="0">
                          <a:solidFill>
                            <a:srgbClr val="13406B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Entertain:</a:t>
                      </a:r>
                      <a:r>
                        <a:rPr lang="en-GB" sz="1000" b="0" i="0" kern="1200" dirty="0">
                          <a:solidFill>
                            <a:srgbClr val="13406B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Narrative – </a:t>
                      </a:r>
                      <a:r>
                        <a:rPr lang="en-GB" sz="1000" b="0" i="1" kern="1200" dirty="0">
                          <a:solidFill>
                            <a:srgbClr val="13406B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Stanley's Stick</a:t>
                      </a:r>
                      <a:endParaRPr lang="en-GB" sz="1000" b="0" i="0" kern="1200" dirty="0">
                        <a:solidFill>
                          <a:srgbClr val="13406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en-GB" sz="1000" b="1" i="0" kern="1200" dirty="0">
                          <a:solidFill>
                            <a:srgbClr val="13406B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Inform:</a:t>
                      </a:r>
                      <a:r>
                        <a:rPr lang="en-GB" sz="1000" b="0" i="0" kern="1200" dirty="0">
                          <a:solidFill>
                            <a:srgbClr val="13406B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Rules &amp; Recount – </a:t>
                      </a:r>
                      <a:r>
                        <a:rPr lang="en-GB" sz="1000" b="0" i="1" kern="1200" dirty="0">
                          <a:solidFill>
                            <a:srgbClr val="13406B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Ruby's Worry</a:t>
                      </a:r>
                      <a:endParaRPr lang="en-GB" sz="1000" b="0" i="0" kern="1200" dirty="0">
                        <a:solidFill>
                          <a:srgbClr val="13406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en-GB" sz="1000" b="1" i="0" kern="1200" dirty="0">
                          <a:solidFill>
                            <a:srgbClr val="13406B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Poetry:</a:t>
                      </a:r>
                      <a:r>
                        <a:rPr lang="en-GB" sz="1000" b="0" i="0" kern="1200" dirty="0">
                          <a:solidFill>
                            <a:srgbClr val="13406B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Free Verse – </a:t>
                      </a:r>
                      <a:r>
                        <a:rPr lang="en-GB" sz="1000" b="0" i="1" kern="1200" dirty="0">
                          <a:solidFill>
                            <a:srgbClr val="13406B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Oi Frog!</a:t>
                      </a:r>
                      <a:r>
                        <a:rPr lang="en-GB" sz="1000" b="0" i="0" kern="1200" dirty="0">
                          <a:solidFill>
                            <a:srgbClr val="13406B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  <a:p>
                      <a:r>
                        <a:rPr lang="en-GB" sz="1000" b="1" i="0" kern="1200" dirty="0">
                          <a:solidFill>
                            <a:srgbClr val="13406B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Entertain:</a:t>
                      </a:r>
                      <a:r>
                        <a:rPr lang="en-GB" sz="1000" b="0" i="0" kern="1200" dirty="0">
                          <a:solidFill>
                            <a:srgbClr val="13406B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Narrative – </a:t>
                      </a:r>
                      <a:r>
                        <a:rPr lang="en-GB" sz="1000" b="0" i="1" kern="1200" dirty="0">
                          <a:solidFill>
                            <a:srgbClr val="13406B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Martha Maps it Out</a:t>
                      </a:r>
                      <a:endParaRPr lang="en-GB" sz="1000" b="0" i="0" kern="1200" dirty="0">
                        <a:solidFill>
                          <a:srgbClr val="13406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en-GB" sz="1000" b="1" i="0" kern="1200" dirty="0">
                          <a:solidFill>
                            <a:srgbClr val="13406B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Poetry:</a:t>
                      </a:r>
                      <a:r>
                        <a:rPr lang="en-GB" sz="1000" b="0" i="0" kern="1200" dirty="0">
                          <a:solidFill>
                            <a:srgbClr val="13406B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Performance Poems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3406B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3406B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Whole School TOB</a:t>
                      </a:r>
                    </a:p>
                  </a:txBody>
                  <a:tcPr marL="114300" marR="114300" marT="0" marB="0">
                    <a:lnL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endParaRPr lang="en-GB" sz="10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n-GB" sz="10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Mini-beasts</a:t>
                      </a:r>
                    </a:p>
                    <a:p>
                      <a:pPr algn="ctr"/>
                      <a:endParaRPr lang="en-GB" sz="10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n-GB" sz="10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Dinosaurs</a:t>
                      </a:r>
                    </a:p>
                    <a:p>
                      <a:pPr algn="ctr"/>
                      <a:endParaRPr lang="en-US" sz="10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endParaRPr lang="en-US" sz="10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n-US" sz="10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Continents &amp; Oceans</a:t>
                      </a:r>
                    </a:p>
                    <a:p>
                      <a:pPr algn="ctr"/>
                      <a:r>
                        <a:rPr lang="en-US" sz="10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The UK</a:t>
                      </a:r>
                    </a:p>
                    <a:p>
                      <a:pPr algn="ctr"/>
                      <a:endParaRPr lang="en-US" sz="10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endParaRPr lang="en-US" sz="10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endParaRPr lang="en-US" sz="10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n-US" sz="10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Transport</a:t>
                      </a:r>
                      <a:r>
                        <a:rPr lang="en-US" sz="1000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en-US" sz="10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4239881"/>
                  </a:ext>
                </a:extLst>
              </a:tr>
              <a:tr h="2207513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D99D4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Summer</a:t>
                      </a:r>
                    </a:p>
                  </a:txBody>
                  <a:tcPr vert="vert270">
                    <a:lnL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406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n-GB" sz="10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Printing and Textiles</a:t>
                      </a:r>
                    </a:p>
                    <a:p>
                      <a:pPr algn="ctr"/>
                      <a:endParaRPr lang="en-GB" sz="10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n-GB" sz="10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William Morris</a:t>
                      </a:r>
                    </a:p>
                    <a:p>
                      <a:pPr algn="ctr"/>
                      <a:r>
                        <a:rPr lang="en-GB" sz="10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Faith Ringgold</a:t>
                      </a:r>
                      <a:endParaRPr lang="en-US" sz="10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n-GB" sz="10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Introduction to Data</a:t>
                      </a:r>
                    </a:p>
                    <a:p>
                      <a:pPr algn="ctr"/>
                      <a:r>
                        <a:rPr lang="en-GB" sz="10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Rocket to the Moon</a:t>
                      </a:r>
                    </a:p>
                    <a:p>
                      <a:endParaRPr lang="en-US" sz="1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en-US" sz="1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en-US" sz="1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i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*Onlin</a:t>
                      </a:r>
                      <a:r>
                        <a:rPr lang="en-GB" sz="1000" i="1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 Safety taught throughout the year</a:t>
                      </a:r>
                      <a:endParaRPr lang="en-GB" sz="1000" i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en-US" sz="1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GB" sz="10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Structures:</a:t>
                      </a:r>
                      <a:r>
                        <a:rPr lang="en-GB" sz="1000" baseline="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</a:t>
                      </a:r>
                      <a:r>
                        <a:rPr lang="en-GB" sz="10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Creating</a:t>
                      </a:r>
                      <a:r>
                        <a:rPr lang="en-GB" sz="1000" baseline="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 </a:t>
                      </a:r>
                      <a:r>
                        <a:rPr lang="en-GB" sz="10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freestanding structure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b="1" i="0" kern="1200" dirty="0">
                          <a:solidFill>
                            <a:srgbClr val="13406B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Inform:</a:t>
                      </a:r>
                      <a:r>
                        <a:rPr lang="en-GB" sz="1000" b="0" i="0" kern="1200" dirty="0">
                          <a:solidFill>
                            <a:srgbClr val="13406B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Letters –</a:t>
                      </a:r>
                      <a:r>
                        <a:rPr lang="en-GB" sz="1000" b="0" i="1" kern="1200" dirty="0">
                          <a:solidFill>
                            <a:srgbClr val="13406B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Paddington's Post</a:t>
                      </a:r>
                      <a:r>
                        <a:rPr lang="en-GB" sz="1000" b="0" i="0" kern="1200" dirty="0">
                          <a:solidFill>
                            <a:srgbClr val="13406B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/ </a:t>
                      </a:r>
                      <a:r>
                        <a:rPr lang="en-GB" sz="1000" b="0" i="1" kern="1200" dirty="0">
                          <a:solidFill>
                            <a:srgbClr val="13406B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Letters to a Monster</a:t>
                      </a:r>
                      <a:endParaRPr lang="en-GB" sz="1000" b="0" i="0" kern="1200" dirty="0">
                        <a:solidFill>
                          <a:srgbClr val="13406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en-GB" sz="1000" b="1" i="0" kern="1200" dirty="0">
                          <a:solidFill>
                            <a:srgbClr val="13406B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Poetry:</a:t>
                      </a:r>
                      <a:r>
                        <a:rPr lang="en-GB" sz="1000" b="0" i="0" kern="1200" dirty="0">
                          <a:solidFill>
                            <a:srgbClr val="13406B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Free Verse – </a:t>
                      </a:r>
                      <a:r>
                        <a:rPr lang="en-GB" sz="1000" b="0" i="1" kern="1200" dirty="0">
                          <a:solidFill>
                            <a:srgbClr val="13406B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Out &amp; About</a:t>
                      </a:r>
                      <a:endParaRPr lang="en-GB" sz="1000" b="0" i="0" kern="1200" dirty="0">
                        <a:solidFill>
                          <a:srgbClr val="13406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en-GB" sz="1000" b="1" i="0" kern="1200" dirty="0">
                          <a:solidFill>
                            <a:srgbClr val="13406B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Entertain:</a:t>
                      </a:r>
                      <a:r>
                        <a:rPr lang="en-GB" sz="1000" b="0" i="0" kern="1200" dirty="0">
                          <a:solidFill>
                            <a:srgbClr val="13406B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Narrative – </a:t>
                      </a:r>
                      <a:r>
                        <a:rPr lang="en-GB" sz="1000" b="0" i="1" kern="1200" dirty="0">
                          <a:solidFill>
                            <a:srgbClr val="13406B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Little Red &amp; The Very Hungry Lion</a:t>
                      </a:r>
                    </a:p>
                    <a:p>
                      <a:r>
                        <a:rPr lang="en-GB" sz="1000" b="1" i="0" kern="1200" dirty="0">
                          <a:solidFill>
                            <a:srgbClr val="13406B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Inform:</a:t>
                      </a:r>
                      <a:r>
                        <a:rPr lang="en-GB" sz="1000" b="0" i="0" kern="1200" dirty="0">
                          <a:solidFill>
                            <a:srgbClr val="13406B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Explanation – </a:t>
                      </a:r>
                      <a:r>
                        <a:rPr lang="en-GB" sz="1000" b="0" i="1" kern="1200" dirty="0">
                          <a:solidFill>
                            <a:srgbClr val="13406B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Big Book of Bugs</a:t>
                      </a:r>
                      <a:endParaRPr lang="en-GB" sz="1000" b="0" i="0" kern="1200" dirty="0">
                        <a:solidFill>
                          <a:srgbClr val="13406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en-GB" sz="1000" b="1" i="0" kern="1200" dirty="0">
                          <a:solidFill>
                            <a:srgbClr val="13406B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Entertain:</a:t>
                      </a:r>
                      <a:r>
                        <a:rPr lang="en-GB" sz="1000" b="0" i="0" kern="1200" dirty="0">
                          <a:solidFill>
                            <a:srgbClr val="13406B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Narrative – </a:t>
                      </a:r>
                      <a:r>
                        <a:rPr lang="en-GB" sz="1000" b="0" i="1" kern="1200" dirty="0">
                          <a:solidFill>
                            <a:srgbClr val="13406B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We're Going to Find the Monster</a:t>
                      </a:r>
                      <a:endParaRPr lang="en-GB" sz="1000" b="0" i="0" kern="1200" dirty="0">
                        <a:solidFill>
                          <a:srgbClr val="13406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endParaRPr lang="en-US" sz="10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n-US" sz="10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Plant Pot Story </a:t>
                      </a:r>
                    </a:p>
                    <a:p>
                      <a:pPr algn="ctr"/>
                      <a:endParaRPr lang="en-US" sz="1000" baseline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n-US" sz="1000" baseline="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Mr</a:t>
                      </a:r>
                      <a:r>
                        <a:rPr lang="en-US" sz="1000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Biscuit </a:t>
                      </a:r>
                      <a:endParaRPr lang="en-US" sz="10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endParaRPr lang="en-US" sz="10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endParaRPr lang="en-US" sz="10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n-US" sz="10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Seaside</a:t>
                      </a:r>
                    </a:p>
                  </a:txBody>
                  <a:tcPr>
                    <a:lnL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endParaRPr lang="en-US" sz="10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endParaRPr lang="en-US" sz="10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n-US" sz="10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Castles, Kings and Queens</a:t>
                      </a:r>
                    </a:p>
                  </a:txBody>
                  <a:tcPr>
                    <a:lnL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0189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43175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50F3B0-53EA-ABC3-A490-B80D0928B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2136D3D-5C06-83FC-D396-C45E448EA1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6826161"/>
              </p:ext>
            </p:extLst>
          </p:nvPr>
        </p:nvGraphicFramePr>
        <p:xfrm>
          <a:off x="69008" y="777833"/>
          <a:ext cx="9751274" cy="48409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409">
                  <a:extLst>
                    <a:ext uri="{9D8B030D-6E8A-4147-A177-3AD203B41FA5}">
                      <a16:colId xmlns:a16="http://schemas.microsoft.com/office/drawing/2014/main" val="2842925459"/>
                    </a:ext>
                  </a:extLst>
                </a:gridCol>
                <a:gridCol w="1693305">
                  <a:extLst>
                    <a:ext uri="{9D8B030D-6E8A-4147-A177-3AD203B41FA5}">
                      <a16:colId xmlns:a16="http://schemas.microsoft.com/office/drawing/2014/main" val="2354306101"/>
                    </a:ext>
                  </a:extLst>
                </a:gridCol>
                <a:gridCol w="1546112">
                  <a:extLst>
                    <a:ext uri="{9D8B030D-6E8A-4147-A177-3AD203B41FA5}">
                      <a16:colId xmlns:a16="http://schemas.microsoft.com/office/drawing/2014/main" val="1581163265"/>
                    </a:ext>
                  </a:extLst>
                </a:gridCol>
                <a:gridCol w="1546112">
                  <a:extLst>
                    <a:ext uri="{9D8B030D-6E8A-4147-A177-3AD203B41FA5}">
                      <a16:colId xmlns:a16="http://schemas.microsoft.com/office/drawing/2014/main" val="3634306813"/>
                    </a:ext>
                  </a:extLst>
                </a:gridCol>
                <a:gridCol w="1546112">
                  <a:extLst>
                    <a:ext uri="{9D8B030D-6E8A-4147-A177-3AD203B41FA5}">
                      <a16:colId xmlns:a16="http://schemas.microsoft.com/office/drawing/2014/main" val="1797423096"/>
                    </a:ext>
                  </a:extLst>
                </a:gridCol>
                <a:gridCol w="1546112">
                  <a:extLst>
                    <a:ext uri="{9D8B030D-6E8A-4147-A177-3AD203B41FA5}">
                      <a16:colId xmlns:a16="http://schemas.microsoft.com/office/drawing/2014/main" val="3756761700"/>
                    </a:ext>
                  </a:extLst>
                </a:gridCol>
                <a:gridCol w="1546112">
                  <a:extLst>
                    <a:ext uri="{9D8B030D-6E8A-4147-A177-3AD203B41FA5}">
                      <a16:colId xmlns:a16="http://schemas.microsoft.com/office/drawing/2014/main" val="1311504689"/>
                    </a:ext>
                  </a:extLst>
                </a:gridCol>
              </a:tblGrid>
              <a:tr h="359932">
                <a:tc gridSpan="7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Year 1 </a:t>
                      </a:r>
                      <a:r>
                        <a:rPr lang="en-GB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Curriculum Overview 2026/27</a:t>
                      </a:r>
                      <a:endParaRPr lang="en-US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406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7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7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7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5852173"/>
                  </a:ext>
                </a:extLst>
              </a:tr>
              <a:tr h="324961"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rgbClr val="D99D49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406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D99D4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Maths</a:t>
                      </a:r>
                    </a:p>
                  </a:txBody>
                  <a:tcPr>
                    <a:lnL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406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D99D4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Music</a:t>
                      </a:r>
                    </a:p>
                  </a:txBody>
                  <a:tcPr>
                    <a:lnL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406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D99D4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</a:t>
                      </a:r>
                    </a:p>
                  </a:txBody>
                  <a:tcPr>
                    <a:lnL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406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D99D4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</a:t>
                      </a:r>
                    </a:p>
                  </a:txBody>
                  <a:tcPr>
                    <a:lnL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406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D99D4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Science</a:t>
                      </a:r>
                    </a:p>
                  </a:txBody>
                  <a:tcPr>
                    <a:lnL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406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D99D4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Wellbeing (PSHE)</a:t>
                      </a:r>
                    </a:p>
                  </a:txBody>
                  <a:tcPr>
                    <a:lnL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40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7040186"/>
                  </a:ext>
                </a:extLst>
              </a:tr>
              <a:tr h="1328356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D99D4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Autumn 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13406B"/>
                    </a:solidFill>
                  </a:tcPr>
                </a:tc>
                <a:tc>
                  <a:txBody>
                    <a:bodyPr/>
                    <a:lstStyle/>
                    <a:p>
                      <a:pPr marL="2286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286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Place Value within 10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286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Addition and Subtraction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286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Shape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286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Ongoing skills development:</a:t>
                      </a:r>
                    </a:p>
                    <a:p>
                      <a:pPr algn="ctr"/>
                      <a:r>
                        <a:rPr lang="en-US" sz="10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Singing, Aural &amp; Notation</a:t>
                      </a:r>
                    </a:p>
                    <a:p>
                      <a:pPr algn="ctr"/>
                      <a:endParaRPr lang="en-US" sz="10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n-US" sz="10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Listening:</a:t>
                      </a:r>
                      <a:r>
                        <a:rPr lang="en-US" sz="1000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Mozart</a:t>
                      </a:r>
                    </a:p>
                    <a:p>
                      <a:pPr algn="ctr"/>
                      <a:r>
                        <a:rPr lang="en-US" sz="1000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Eine Kleine Nachtmusik</a:t>
                      </a:r>
                    </a:p>
                    <a:p>
                      <a:pPr algn="ctr"/>
                      <a:r>
                        <a:rPr lang="en-US" sz="1000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Sonaya in C</a:t>
                      </a:r>
                      <a:endParaRPr lang="en-US" sz="10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Indoor</a:t>
                      </a:r>
                      <a:r>
                        <a:rPr lang="en-US" sz="10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: Yoga</a:t>
                      </a:r>
                    </a:p>
                    <a:p>
                      <a:pPr algn="ctr"/>
                      <a:endParaRPr lang="en-US" sz="10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n-US" sz="10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Outdoor</a:t>
                      </a:r>
                      <a:r>
                        <a:rPr lang="en-US" sz="10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:</a:t>
                      </a:r>
                      <a:r>
                        <a:rPr lang="en-US" sz="1000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Fundamental skills</a:t>
                      </a:r>
                    </a:p>
                    <a:p>
                      <a:pPr algn="ctr"/>
                      <a:r>
                        <a:rPr lang="en-US" sz="1000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Sending &amp; Receiving</a:t>
                      </a:r>
                    </a:p>
                    <a:p>
                      <a:pPr algn="ctr"/>
                      <a:endParaRPr lang="en-US" sz="10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i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Key Religions - Christianity &amp; Islam</a:t>
                      </a:r>
                    </a:p>
                    <a:p>
                      <a:pPr algn="ctr"/>
                      <a:endParaRPr lang="en-GB" sz="10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n-GB" sz="10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Charity</a:t>
                      </a:r>
                    </a:p>
                    <a:p>
                      <a:pPr algn="ctr"/>
                      <a:r>
                        <a:rPr lang="en-GB" sz="10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Thankfulness</a:t>
                      </a:r>
                    </a:p>
                    <a:p>
                      <a:pPr algn="ctr"/>
                      <a:r>
                        <a:rPr lang="en-GB" sz="10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Harvest Traditions</a:t>
                      </a:r>
                    </a:p>
                    <a:p>
                      <a:pPr algn="ctr"/>
                      <a:r>
                        <a:rPr lang="en-GB" sz="10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Festivals of Light</a:t>
                      </a:r>
                    </a:p>
                    <a:p>
                      <a:pPr algn="ctr"/>
                      <a:r>
                        <a:rPr lang="en-GB" sz="10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Christmas</a:t>
                      </a:r>
                    </a:p>
                    <a:p>
                      <a:pPr algn="ctr"/>
                      <a:endParaRPr lang="en-US" sz="10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Seasonal Change</a:t>
                      </a:r>
                    </a:p>
                    <a:p>
                      <a:pPr algn="ctr"/>
                      <a:r>
                        <a:rPr lang="en-GB" sz="10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Our Body Senses</a:t>
                      </a:r>
                    </a:p>
                    <a:p>
                      <a:pPr algn="ctr"/>
                      <a:r>
                        <a:rPr lang="en-GB" sz="10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Light &amp; Dark</a:t>
                      </a:r>
                    </a:p>
                    <a:p>
                      <a:pPr algn="ctr"/>
                      <a:endParaRPr lang="en-US" sz="10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Families and relationships</a:t>
                      </a:r>
                    </a:p>
                    <a:p>
                      <a:pPr algn="ctr"/>
                      <a:r>
                        <a:rPr lang="en-GB" sz="10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Health and wellbeing</a:t>
                      </a:r>
                    </a:p>
                    <a:p>
                      <a:pPr algn="ctr"/>
                      <a:endParaRPr lang="en-US" sz="10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6848279"/>
                  </a:ext>
                </a:extLst>
              </a:tr>
              <a:tr h="1328356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D99D4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Spring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13406B"/>
                    </a:solidFill>
                  </a:tcPr>
                </a:tc>
                <a:tc>
                  <a:txBody>
                    <a:bodyPr/>
                    <a:lstStyle/>
                    <a:p>
                      <a:pPr marL="2286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Place value within 20</a:t>
                      </a:r>
                    </a:p>
                    <a:p>
                      <a:pPr marL="2286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Addition and subtraction within 20</a:t>
                      </a:r>
                    </a:p>
                    <a:p>
                      <a:pPr marL="2286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Place value within 50</a:t>
                      </a:r>
                    </a:p>
                    <a:p>
                      <a:pPr marL="2286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Length and Height</a:t>
                      </a:r>
                    </a:p>
                    <a:p>
                      <a:pPr marL="2286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Weight and volume</a:t>
                      </a:r>
                    </a:p>
                    <a:p>
                      <a:pPr marL="2286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Classrom</a:t>
                      </a:r>
                      <a:r>
                        <a:rPr lang="en-US" sz="10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percussion instruments</a:t>
                      </a:r>
                    </a:p>
                    <a:p>
                      <a:pPr algn="ctr"/>
                      <a:r>
                        <a:rPr lang="en-US" sz="10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Rhythm Beat/pulse</a:t>
                      </a:r>
                    </a:p>
                    <a:p>
                      <a:pPr algn="ctr"/>
                      <a:r>
                        <a:rPr lang="en-US" sz="100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Minibeast</a:t>
                      </a:r>
                      <a:r>
                        <a:rPr lang="en-US" sz="10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Soundscape</a:t>
                      </a:r>
                    </a:p>
                    <a:p>
                      <a:pPr algn="ctr"/>
                      <a:endParaRPr lang="en-US" sz="10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endParaRPr lang="en-US" sz="10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n-US" sz="10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Rondo a la </a:t>
                      </a:r>
                      <a:r>
                        <a:rPr lang="en-US" sz="100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Turka</a:t>
                      </a:r>
                      <a:endParaRPr lang="en-US" sz="10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n-US" sz="10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Horn Concerto </a:t>
                      </a:r>
                    </a:p>
                  </a:txBody>
                  <a:tcPr>
                    <a:lnL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Indoor</a:t>
                      </a:r>
                      <a:r>
                        <a:rPr lang="en-US" sz="10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: Gymnastics</a:t>
                      </a:r>
                      <a:r>
                        <a:rPr lang="en-US" sz="1000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en-US" sz="10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endParaRPr lang="en-US" sz="10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n-US" sz="10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Outdoor</a:t>
                      </a:r>
                      <a:r>
                        <a:rPr lang="en-US" sz="10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:</a:t>
                      </a:r>
                      <a:r>
                        <a:rPr lang="en-US" sz="1000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Ball skills and team building </a:t>
                      </a:r>
                    </a:p>
                    <a:p>
                      <a:pPr algn="ctr"/>
                      <a:endParaRPr lang="en-US" sz="10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Community</a:t>
                      </a:r>
                    </a:p>
                    <a:p>
                      <a:pPr algn="ctr"/>
                      <a:r>
                        <a:rPr lang="en-GB" sz="10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The Easter Story</a:t>
                      </a:r>
                    </a:p>
                    <a:p>
                      <a:pPr algn="ctr"/>
                      <a:r>
                        <a:rPr lang="en-GB" sz="10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Naming Ceremonies</a:t>
                      </a:r>
                    </a:p>
                    <a:p>
                      <a:pPr algn="ctr"/>
                      <a:endParaRPr lang="en-US" sz="10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Everyday Materials</a:t>
                      </a:r>
                    </a:p>
                    <a:p>
                      <a:pPr algn="ctr"/>
                      <a:r>
                        <a:rPr lang="en-GB" sz="10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Animals including Humans</a:t>
                      </a:r>
                    </a:p>
                    <a:p>
                      <a:pPr algn="ctr"/>
                      <a:endParaRPr lang="en-US" sz="10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Citizenship</a:t>
                      </a:r>
                    </a:p>
                    <a:p>
                      <a:pPr algn="ctr"/>
                      <a:r>
                        <a:rPr lang="en-US" sz="10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Economic wellbeing</a:t>
                      </a:r>
                    </a:p>
                    <a:p>
                      <a:pPr algn="ctr"/>
                      <a:endParaRPr lang="en-US" sz="10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4239881"/>
                  </a:ext>
                </a:extLst>
              </a:tr>
              <a:tr h="1328356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D99D4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Summer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406B"/>
                    </a:solidFill>
                  </a:tcPr>
                </a:tc>
                <a:tc>
                  <a:txBody>
                    <a:bodyPr/>
                    <a:lstStyle/>
                    <a:p>
                      <a:pPr marL="2286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Multiplication and Division</a:t>
                      </a:r>
                    </a:p>
                    <a:p>
                      <a:pPr marL="2286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Fractions</a:t>
                      </a:r>
                    </a:p>
                    <a:p>
                      <a:pPr marL="2286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Position and Direction</a:t>
                      </a:r>
                    </a:p>
                    <a:p>
                      <a:pPr marL="2286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Place value within 100</a:t>
                      </a:r>
                    </a:p>
                    <a:p>
                      <a:pPr marL="2286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Money</a:t>
                      </a:r>
                    </a:p>
                    <a:p>
                      <a:pPr marL="2286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Time</a:t>
                      </a:r>
                    </a:p>
                    <a:p>
                      <a:pPr marL="2286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Introduction to Xylophone</a:t>
                      </a:r>
                    </a:p>
                    <a:p>
                      <a:pPr algn="ctr"/>
                      <a:endParaRPr lang="en-US" sz="10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n-US" sz="10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Variations on Que </a:t>
                      </a:r>
                      <a:r>
                        <a:rPr lang="en-US" sz="100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Dirais</a:t>
                      </a:r>
                      <a:r>
                        <a:rPr lang="en-US" sz="10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Vous</a:t>
                      </a:r>
                      <a:r>
                        <a:rPr lang="en-US" sz="1000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Mama</a:t>
                      </a:r>
                    </a:p>
                    <a:p>
                      <a:pPr algn="ctr"/>
                      <a:endParaRPr lang="en-US" sz="10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Indoor</a:t>
                      </a:r>
                      <a:r>
                        <a:rPr lang="en-US" sz="10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: Dance</a:t>
                      </a:r>
                    </a:p>
                    <a:p>
                      <a:pPr algn="ctr"/>
                      <a:endParaRPr lang="en-US" sz="10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n-US" sz="10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Outdoor</a:t>
                      </a:r>
                      <a:r>
                        <a:rPr lang="en-US" sz="10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:</a:t>
                      </a:r>
                      <a:r>
                        <a:rPr lang="en-US" sz="1000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Striking and fielding and Athletics </a:t>
                      </a:r>
                    </a:p>
                    <a:p>
                      <a:pPr algn="ctr"/>
                      <a:endParaRPr lang="en-US" sz="10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Sacred texts</a:t>
                      </a:r>
                    </a:p>
                    <a:p>
                      <a:pPr algn="ctr"/>
                      <a:r>
                        <a:rPr lang="en-GB" sz="10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Faith stories</a:t>
                      </a:r>
                    </a:p>
                    <a:p>
                      <a:pPr algn="ctr"/>
                      <a:r>
                        <a:rPr lang="en-GB" sz="10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God</a:t>
                      </a:r>
                    </a:p>
                    <a:p>
                      <a:pPr algn="ctr"/>
                      <a:r>
                        <a:rPr lang="en-GB" sz="10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Responsibility</a:t>
                      </a:r>
                    </a:p>
                    <a:p>
                      <a:pPr algn="ctr"/>
                      <a:endParaRPr lang="en-US" sz="10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endParaRPr lang="en-US" sz="10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endParaRPr lang="en-US" sz="10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Plants</a:t>
                      </a:r>
                    </a:p>
                  </a:txBody>
                  <a:tcPr>
                    <a:lnL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Safety and the changing body</a:t>
                      </a:r>
                    </a:p>
                    <a:p>
                      <a:pPr algn="ctr"/>
                      <a:r>
                        <a:rPr lang="en-GB" sz="10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Change and transition</a:t>
                      </a:r>
                    </a:p>
                    <a:p>
                      <a:pPr algn="ctr"/>
                      <a:endParaRPr lang="en-US" sz="10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0189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95492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50F3B0-53EA-ABC3-A490-B80D0928B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2136D3D-5C06-83FC-D396-C45E448EA1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357804"/>
              </p:ext>
            </p:extLst>
          </p:nvPr>
        </p:nvGraphicFramePr>
        <p:xfrm>
          <a:off x="66914" y="1626082"/>
          <a:ext cx="9751274" cy="39991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409">
                  <a:extLst>
                    <a:ext uri="{9D8B030D-6E8A-4147-A177-3AD203B41FA5}">
                      <a16:colId xmlns:a16="http://schemas.microsoft.com/office/drawing/2014/main" val="2842925459"/>
                    </a:ext>
                  </a:extLst>
                </a:gridCol>
                <a:gridCol w="1693305">
                  <a:extLst>
                    <a:ext uri="{9D8B030D-6E8A-4147-A177-3AD203B41FA5}">
                      <a16:colId xmlns:a16="http://schemas.microsoft.com/office/drawing/2014/main" val="2354306101"/>
                    </a:ext>
                  </a:extLst>
                </a:gridCol>
                <a:gridCol w="1546112">
                  <a:extLst>
                    <a:ext uri="{9D8B030D-6E8A-4147-A177-3AD203B41FA5}">
                      <a16:colId xmlns:a16="http://schemas.microsoft.com/office/drawing/2014/main" val="1581163265"/>
                    </a:ext>
                  </a:extLst>
                </a:gridCol>
                <a:gridCol w="1546112">
                  <a:extLst>
                    <a:ext uri="{9D8B030D-6E8A-4147-A177-3AD203B41FA5}">
                      <a16:colId xmlns:a16="http://schemas.microsoft.com/office/drawing/2014/main" val="3634306813"/>
                    </a:ext>
                  </a:extLst>
                </a:gridCol>
                <a:gridCol w="1546112">
                  <a:extLst>
                    <a:ext uri="{9D8B030D-6E8A-4147-A177-3AD203B41FA5}">
                      <a16:colId xmlns:a16="http://schemas.microsoft.com/office/drawing/2014/main" val="1797423096"/>
                    </a:ext>
                  </a:extLst>
                </a:gridCol>
                <a:gridCol w="1546112">
                  <a:extLst>
                    <a:ext uri="{9D8B030D-6E8A-4147-A177-3AD203B41FA5}">
                      <a16:colId xmlns:a16="http://schemas.microsoft.com/office/drawing/2014/main" val="3756761700"/>
                    </a:ext>
                  </a:extLst>
                </a:gridCol>
                <a:gridCol w="1546112">
                  <a:extLst>
                    <a:ext uri="{9D8B030D-6E8A-4147-A177-3AD203B41FA5}">
                      <a16:colId xmlns:a16="http://schemas.microsoft.com/office/drawing/2014/main" val="1311504689"/>
                    </a:ext>
                  </a:extLst>
                </a:gridCol>
              </a:tblGrid>
              <a:tr h="359932">
                <a:tc gridSpan="7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Year 1 </a:t>
                      </a:r>
                      <a:r>
                        <a:rPr lang="en-GB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 Outsiders </a:t>
                      </a:r>
                      <a:endParaRPr lang="en-US" sz="20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406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7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7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7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5852173"/>
                  </a:ext>
                </a:extLst>
              </a:tr>
              <a:tr h="324961"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rgbClr val="D99D49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406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D99D4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Autumn 1</a:t>
                      </a:r>
                    </a:p>
                  </a:txBody>
                  <a:tcPr>
                    <a:lnL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406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D99D4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Autumn 2</a:t>
                      </a:r>
                    </a:p>
                  </a:txBody>
                  <a:tcPr>
                    <a:lnL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406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D99D4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Spring 1</a:t>
                      </a:r>
                    </a:p>
                  </a:txBody>
                  <a:tcPr>
                    <a:lnL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406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D99D4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Spring</a:t>
                      </a:r>
                      <a:r>
                        <a:rPr lang="en-US" sz="1400" b="1" baseline="0" dirty="0">
                          <a:solidFill>
                            <a:srgbClr val="D99D4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2</a:t>
                      </a:r>
                      <a:endParaRPr lang="en-US" sz="1400" b="1" dirty="0">
                        <a:solidFill>
                          <a:srgbClr val="D99D49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406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D99D4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Summer 1</a:t>
                      </a:r>
                    </a:p>
                  </a:txBody>
                  <a:tcPr>
                    <a:lnL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406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D99D4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Summer 2</a:t>
                      </a:r>
                    </a:p>
                  </a:txBody>
                  <a:tcPr>
                    <a:lnL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40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7040186"/>
                  </a:ext>
                </a:extLst>
              </a:tr>
              <a:tr h="1328356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D99D4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Book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406B"/>
                    </a:solidFill>
                  </a:tcPr>
                </a:tc>
                <a:tc>
                  <a:txBody>
                    <a:bodyPr/>
                    <a:lstStyle/>
                    <a:p>
                      <a:pPr marL="2286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286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286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286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286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286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286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286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286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286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286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286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6848279"/>
                  </a:ext>
                </a:extLst>
              </a:tr>
              <a:tr h="1328356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D99D4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Theme</a:t>
                      </a:r>
                      <a:r>
                        <a:rPr lang="en-US" sz="1400" b="1" baseline="0" dirty="0">
                          <a:solidFill>
                            <a:srgbClr val="D99D4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en-US" sz="1400" b="1" dirty="0">
                        <a:solidFill>
                          <a:srgbClr val="D99D49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13406B"/>
                    </a:solidFill>
                  </a:tcPr>
                </a:tc>
                <a:tc>
                  <a:txBody>
                    <a:bodyPr/>
                    <a:lstStyle/>
                    <a:p>
                      <a:pPr marL="2286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like the way I am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 join in</a:t>
                      </a:r>
                    </a:p>
                  </a:txBody>
                  <a:tcPr>
                    <a:lnL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Proud</a:t>
                      </a:r>
                      <a:r>
                        <a:rPr lang="en-US" sz="1400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to be me</a:t>
                      </a:r>
                      <a:endParaRPr lang="en-US" sz="14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 find ways to play together</a:t>
                      </a:r>
                      <a:r>
                        <a:rPr lang="en-US" sz="1400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en-US" sz="14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share the world</a:t>
                      </a:r>
                      <a:r>
                        <a:rPr lang="en-US" sz="1400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with many people </a:t>
                      </a:r>
                      <a:endParaRPr lang="en-US" sz="14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 work together </a:t>
                      </a:r>
                    </a:p>
                  </a:txBody>
                  <a:tcPr>
                    <a:lnL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4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277781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b="21625"/>
          <a:stretch/>
        </p:blipFill>
        <p:spPr>
          <a:xfrm>
            <a:off x="482274" y="2561823"/>
            <a:ext cx="1482969" cy="148052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b="20802"/>
          <a:stretch/>
        </p:blipFill>
        <p:spPr>
          <a:xfrm>
            <a:off x="2134064" y="2540788"/>
            <a:ext cx="1474177" cy="146650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/>
          <a:srcRect t="2276" b="19853"/>
          <a:stretch/>
        </p:blipFill>
        <p:spPr>
          <a:xfrm>
            <a:off x="3693719" y="2542802"/>
            <a:ext cx="1449913" cy="144193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/>
          <a:srcRect b="21592"/>
          <a:stretch/>
        </p:blipFill>
        <p:spPr>
          <a:xfrm>
            <a:off x="5259476" y="2561823"/>
            <a:ext cx="1453738" cy="146650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7"/>
          <a:srcRect b="4293"/>
          <a:stretch/>
        </p:blipFill>
        <p:spPr>
          <a:xfrm>
            <a:off x="6794867" y="2498581"/>
            <a:ext cx="1452033" cy="147241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8"/>
          <a:srcRect l="-1787" t="1556" r="1787" b="6029"/>
          <a:stretch/>
        </p:blipFill>
        <p:spPr>
          <a:xfrm>
            <a:off x="8395349" y="2501563"/>
            <a:ext cx="1384588" cy="146943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7356D68-41AE-AEB7-2DBD-444E3E80534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18610" y="0"/>
            <a:ext cx="2487390" cy="1915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30108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1593</TotalTime>
  <Words>477</Words>
  <Application>Microsoft Office PowerPoint</Application>
  <PresentationFormat>A4 Paper (210x297 mm)</PresentationFormat>
  <Paragraphs>215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Aptos</vt:lpstr>
      <vt:lpstr>Aptos Display</vt:lpstr>
      <vt:lpstr>Arial</vt:lpstr>
      <vt:lpstr>Calibri</vt:lpstr>
      <vt:lpstr>1_Office Theme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 Wyatt</dc:creator>
  <cp:lastModifiedBy>S Bains - Headteacher</cp:lastModifiedBy>
  <cp:revision>34</cp:revision>
  <dcterms:created xsi:type="dcterms:W3CDTF">2024-08-29T20:55:30Z</dcterms:created>
  <dcterms:modified xsi:type="dcterms:W3CDTF">2026-09-07T10:53:36Z</dcterms:modified>
</cp:coreProperties>
</file>